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12"/>
  </p:handoutMasterIdLst>
  <p:sldIdLst>
    <p:sldId id="261" r:id="rId2"/>
    <p:sldId id="257" r:id="rId3"/>
    <p:sldId id="264" r:id="rId4"/>
    <p:sldId id="258" r:id="rId5"/>
    <p:sldId id="266" r:id="rId6"/>
    <p:sldId id="267" r:id="rId7"/>
    <p:sldId id="268" r:id="rId8"/>
    <p:sldId id="269" r:id="rId9"/>
    <p:sldId id="270" r:id="rId10"/>
    <p:sldId id="262" r:id="rId11"/>
  </p:sldIdLst>
  <p:sldSz cx="9144000" cy="6858000" type="screen4x3"/>
  <p:notesSz cx="6669088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  <a:srgbClr val="BC0000"/>
    <a:srgbClr val="CC0000"/>
    <a:srgbClr val="009900"/>
    <a:srgbClr val="FF00FF"/>
    <a:srgbClr val="CC00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777607" y="0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5564B2-5D4D-41E6-873E-72D733110748}" type="datetimeFigureOut">
              <a:rPr lang="en-US" smtClean="0"/>
              <a:pPr/>
              <a:t>6/18/2013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777607" y="9428583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163B1D8-4C1B-42F4-A340-246AF9130503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7E02B-05EB-44E2-BEA2-D473CB60632F}" type="datetimeFigureOut">
              <a:rPr lang="en-US" smtClean="0"/>
              <a:pPr/>
              <a:t>6/18/2013</a:t>
            </a:fld>
            <a:endParaRPr lang="en-GB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10CEDC67-BE49-4724-A483-73AD85DCE20A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7E02B-05EB-44E2-BEA2-D473CB60632F}" type="datetimeFigureOut">
              <a:rPr lang="en-US" smtClean="0"/>
              <a:pPr/>
              <a:t>6/18/2013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EDC67-BE49-4724-A483-73AD85DCE20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10CEDC67-BE49-4724-A483-73AD85DCE20A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7E02B-05EB-44E2-BEA2-D473CB60632F}" type="datetimeFigureOut">
              <a:rPr lang="en-US" smtClean="0"/>
              <a:pPr/>
              <a:t>6/18/2013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7E02B-05EB-44E2-BEA2-D473CB60632F}" type="datetimeFigureOut">
              <a:rPr lang="en-US" smtClean="0"/>
              <a:pPr/>
              <a:t>6/18/2013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10CEDC67-BE49-4724-A483-73AD85DCE20A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7E02B-05EB-44E2-BEA2-D473CB60632F}" type="datetimeFigureOut">
              <a:rPr lang="en-US" smtClean="0"/>
              <a:pPr/>
              <a:t>6/18/2013</a:t>
            </a:fld>
            <a:endParaRPr lang="en-GB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10CEDC67-BE49-4724-A483-73AD85DCE20A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C3A7E02B-05EB-44E2-BEA2-D473CB60632F}" type="datetimeFigureOut">
              <a:rPr lang="en-US" smtClean="0"/>
              <a:pPr/>
              <a:t>6/18/2013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EDC67-BE49-4724-A483-73AD85DCE20A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7E02B-05EB-44E2-BEA2-D473CB60632F}" type="datetimeFigureOut">
              <a:rPr lang="en-US" smtClean="0"/>
              <a:pPr/>
              <a:t>6/18/2013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GB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10CEDC67-BE49-4724-A483-73AD85DCE20A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7E02B-05EB-44E2-BEA2-D473CB60632F}" type="datetimeFigureOut">
              <a:rPr lang="en-US" smtClean="0"/>
              <a:pPr/>
              <a:t>6/18/2013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10CEDC67-BE49-4724-A483-73AD85DCE20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7E02B-05EB-44E2-BEA2-D473CB60632F}" type="datetimeFigureOut">
              <a:rPr lang="en-US" smtClean="0"/>
              <a:pPr/>
              <a:t>6/18/2013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0CEDC67-BE49-4724-A483-73AD85DCE20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10CEDC67-BE49-4724-A483-73AD85DCE20A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7E02B-05EB-44E2-BEA2-D473CB60632F}" type="datetimeFigureOut">
              <a:rPr lang="en-US" smtClean="0"/>
              <a:pPr/>
              <a:t>6/18/2013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10CEDC67-BE49-4724-A483-73AD85DCE20A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C3A7E02B-05EB-44E2-BEA2-D473CB60632F}" type="datetimeFigureOut">
              <a:rPr lang="en-US" smtClean="0"/>
              <a:pPr/>
              <a:t>6/18/2013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C3A7E02B-05EB-44E2-BEA2-D473CB60632F}" type="datetimeFigureOut">
              <a:rPr lang="en-US" smtClean="0"/>
              <a:pPr/>
              <a:t>6/18/2013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GB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10CEDC67-BE49-4724-A483-73AD85DCE20A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251520" y="260648"/>
            <a:ext cx="770485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5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oper Black" pitchFamily="18" charset="0"/>
              </a:rPr>
              <a:t>Managing your time</a:t>
            </a:r>
          </a:p>
          <a:p>
            <a:endParaRPr lang="en-GB" dirty="0" smtClean="0"/>
          </a:p>
        </p:txBody>
      </p:sp>
      <p:sp>
        <p:nvSpPr>
          <p:cNvPr id="3" name="TextBox 2"/>
          <p:cNvSpPr txBox="1"/>
          <p:nvPr/>
        </p:nvSpPr>
        <p:spPr>
          <a:xfrm>
            <a:off x="2411760" y="3717032"/>
            <a:ext cx="655272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 smtClean="0">
                <a:latin typeface="Arial Rounded MT Bold" pitchFamily="34" charset="0"/>
              </a:rPr>
              <a:t>Now you know the areas you are less good at – how can you improve? </a:t>
            </a:r>
            <a:endParaRPr lang="en-GB" sz="3600" dirty="0">
              <a:latin typeface="Arial Rounded MT Bold" pitchFamily="34" charset="0"/>
            </a:endParaRPr>
          </a:p>
        </p:txBody>
      </p:sp>
      <p:pic>
        <p:nvPicPr>
          <p:cNvPr id="1029" name="Picture 5" descr="C:\Users\laura.seddon\AppData\Local\Microsoft\Windows\Temporary Internet Files\Content.IE5\5CIJRGBK\MP900305766[1].jpg"/>
          <p:cNvPicPr>
            <a:picLocks noChangeAspect="1" noChangeArrowheads="1"/>
          </p:cNvPicPr>
          <p:nvPr/>
        </p:nvPicPr>
        <p:blipFill>
          <a:blip r:embed="rId2" cstate="print">
            <a:duotone>
              <a:prstClr val="black"/>
              <a:srgbClr val="BC0000">
                <a:tint val="45000"/>
                <a:satMod val="400000"/>
              </a:srgbClr>
            </a:duotone>
          </a:blip>
          <a:srcRect/>
          <a:stretch>
            <a:fillRect/>
          </a:stretch>
        </p:blipFill>
        <p:spPr bwMode="auto">
          <a:xfrm>
            <a:off x="539552" y="1700808"/>
            <a:ext cx="1295184" cy="1368152"/>
          </a:xfrm>
          <a:prstGeom prst="rect">
            <a:avLst/>
          </a:prstGeom>
          <a:noFill/>
        </p:spPr>
      </p:pic>
      <p:pic>
        <p:nvPicPr>
          <p:cNvPr id="12" name="Picture 5" descr="C:\Users\laura.seddon\AppData\Local\Microsoft\Windows\Temporary Internet Files\Content.IE5\5CIJRGBK\MP900305766[1].jpg"/>
          <p:cNvPicPr>
            <a:picLocks noChangeAspect="1" noChangeArrowheads="1"/>
          </p:cNvPicPr>
          <p:nvPr/>
        </p:nvPicPr>
        <p:blipFill>
          <a:blip r:embed="rId2" cstate="print">
            <a:duotone>
              <a:prstClr val="black"/>
              <a:srgbClr val="7030A0">
                <a:tint val="45000"/>
                <a:satMod val="400000"/>
              </a:srgbClr>
            </a:duotone>
          </a:blip>
          <a:srcRect/>
          <a:stretch>
            <a:fillRect/>
          </a:stretch>
        </p:blipFill>
        <p:spPr bwMode="auto">
          <a:xfrm>
            <a:off x="1907704" y="1700808"/>
            <a:ext cx="1295184" cy="1368152"/>
          </a:xfrm>
          <a:prstGeom prst="rect">
            <a:avLst/>
          </a:prstGeom>
          <a:noFill/>
        </p:spPr>
      </p:pic>
      <p:pic>
        <p:nvPicPr>
          <p:cNvPr id="13" name="Picture 5" descr="C:\Users\laura.seddon\AppData\Local\Microsoft\Windows\Temporary Internet Files\Content.IE5\5CIJRGBK\MP900305766[1].jpg"/>
          <p:cNvPicPr>
            <a:picLocks noChangeAspect="1" noChangeArrowheads="1"/>
          </p:cNvPicPr>
          <p:nvPr/>
        </p:nvPicPr>
        <p:blipFill>
          <a:blip r:embed="rId2" cstate="print">
            <a:duotone>
              <a:prstClr val="black"/>
              <a:srgbClr val="FF6600">
                <a:tint val="45000"/>
                <a:satMod val="400000"/>
              </a:srgbClr>
            </a:duotone>
          </a:blip>
          <a:srcRect/>
          <a:stretch>
            <a:fillRect/>
          </a:stretch>
        </p:blipFill>
        <p:spPr bwMode="auto">
          <a:xfrm>
            <a:off x="3275856" y="1700808"/>
            <a:ext cx="1295184" cy="1368152"/>
          </a:xfrm>
          <a:prstGeom prst="rect">
            <a:avLst/>
          </a:prstGeom>
          <a:noFill/>
        </p:spPr>
      </p:pic>
      <p:pic>
        <p:nvPicPr>
          <p:cNvPr id="14" name="Picture 5" descr="C:\Users\laura.seddon\AppData\Local\Microsoft\Windows\Temporary Internet Files\Content.IE5\5CIJRGBK\MP900305766[1].jpg"/>
          <p:cNvPicPr>
            <a:picLocks noChangeAspect="1" noChangeArrowheads="1"/>
          </p:cNvPicPr>
          <p:nvPr/>
        </p:nvPicPr>
        <p:blipFill>
          <a:blip r:embed="rId2" cstate="print">
            <a:duotone>
              <a:prstClr val="black"/>
              <a:srgbClr val="009900">
                <a:tint val="45000"/>
                <a:satMod val="400000"/>
              </a:srgbClr>
            </a:duotone>
          </a:blip>
          <a:srcRect/>
          <a:stretch>
            <a:fillRect/>
          </a:stretch>
        </p:blipFill>
        <p:spPr bwMode="auto">
          <a:xfrm>
            <a:off x="4644008" y="1700808"/>
            <a:ext cx="1295184" cy="1368152"/>
          </a:xfrm>
          <a:prstGeom prst="rect">
            <a:avLst/>
          </a:prstGeom>
          <a:noFill/>
        </p:spPr>
      </p:pic>
      <p:pic>
        <p:nvPicPr>
          <p:cNvPr id="15" name="Picture 5" descr="C:\Users\laura.seddon\AppData\Local\Microsoft\Windows\Temporary Internet Files\Content.IE5\5CIJRGBK\MP900305766[1].jpg"/>
          <p:cNvPicPr>
            <a:picLocks noChangeAspect="1" noChangeArrowheads="1"/>
          </p:cNvPicPr>
          <p:nvPr/>
        </p:nvPicPr>
        <p:blipFill>
          <a:blip r:embed="rId2" cstate="print">
            <a:duotone>
              <a:prstClr val="black"/>
              <a:srgbClr val="0070C0">
                <a:tint val="45000"/>
                <a:satMod val="400000"/>
              </a:srgbClr>
            </a:duotone>
          </a:blip>
          <a:srcRect/>
          <a:stretch>
            <a:fillRect/>
          </a:stretch>
        </p:blipFill>
        <p:spPr bwMode="auto">
          <a:xfrm>
            <a:off x="6012160" y="1700808"/>
            <a:ext cx="1295184" cy="1368152"/>
          </a:xfrm>
          <a:prstGeom prst="rect">
            <a:avLst/>
          </a:prstGeom>
          <a:noFill/>
        </p:spPr>
      </p:pic>
      <p:pic>
        <p:nvPicPr>
          <p:cNvPr id="16" name="Picture 5" descr="C:\Users\laura.seddon\AppData\Local\Microsoft\Windows\Temporary Internet Files\Content.IE5\5CIJRGBK\MP900305766[1].jpg"/>
          <p:cNvPicPr>
            <a:picLocks noChangeAspect="1" noChangeArrowheads="1"/>
          </p:cNvPicPr>
          <p:nvPr/>
        </p:nvPicPr>
        <p:blipFill>
          <a:blip r:embed="rId2" cstate="print">
            <a:duotone>
              <a:prstClr val="black"/>
              <a:srgbClr val="FF00FF">
                <a:tint val="45000"/>
                <a:satMod val="400000"/>
              </a:srgbClr>
            </a:duotone>
          </a:blip>
          <a:srcRect/>
          <a:stretch>
            <a:fillRect/>
          </a:stretch>
        </p:blipFill>
        <p:spPr bwMode="auto">
          <a:xfrm>
            <a:off x="7380312" y="1700808"/>
            <a:ext cx="1295184" cy="136815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5400" b="1" dirty="0" smtClean="0">
                <a:solidFill>
                  <a:srgbClr val="CC0099"/>
                </a:solidFill>
                <a:latin typeface="Cooper Black" pitchFamily="18" charset="0"/>
                <a:ea typeface="Batang" pitchFamily="18" charset="-127"/>
              </a:rPr>
              <a:t>Time Circle</a:t>
            </a:r>
            <a:endParaRPr lang="en-GB" sz="5400" b="1" dirty="0">
              <a:solidFill>
                <a:srgbClr val="CC0099"/>
              </a:solidFill>
              <a:latin typeface="Cooper Black" pitchFamily="18" charset="0"/>
              <a:ea typeface="Batang" pitchFamily="18" charset="-127"/>
            </a:endParaRPr>
          </a:p>
        </p:txBody>
      </p:sp>
      <p:pic>
        <p:nvPicPr>
          <p:cNvPr id="14338" name="Picture 2" descr="https://epsyq.com/fullimpactliving/images/time_circle.jpg"/>
          <p:cNvPicPr>
            <a:picLocks noChangeAspect="1" noChangeArrowheads="1"/>
          </p:cNvPicPr>
          <p:nvPr/>
        </p:nvPicPr>
        <p:blipFill>
          <a:blip r:embed="rId2" cstate="print">
            <a:lum contrast="10000"/>
          </a:blip>
          <a:srcRect t="5930"/>
          <a:stretch>
            <a:fillRect/>
          </a:stretch>
        </p:blipFill>
        <p:spPr bwMode="auto">
          <a:xfrm>
            <a:off x="2699792" y="1772816"/>
            <a:ext cx="4369688" cy="4139057"/>
          </a:xfrm>
          <a:prstGeom prst="rect">
            <a:avLst/>
          </a:prstGeom>
          <a:noFill/>
        </p:spPr>
      </p:pic>
      <p:sp>
        <p:nvSpPr>
          <p:cNvPr id="9" name="Rectangle 8"/>
          <p:cNvSpPr/>
          <p:nvPr/>
        </p:nvSpPr>
        <p:spPr>
          <a:xfrm>
            <a:off x="2843808" y="1772816"/>
            <a:ext cx="1000132" cy="14287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539552" y="6093296"/>
            <a:ext cx="669674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 smtClean="0"/>
              <a:t>Cottrell, S. (2008) </a:t>
            </a:r>
            <a:r>
              <a:rPr lang="en-GB" sz="1200" b="1" dirty="0" smtClean="0"/>
              <a:t>The study skills handbook.</a:t>
            </a:r>
            <a:r>
              <a:rPr lang="en-GB" sz="1200" dirty="0" smtClean="0"/>
              <a:t> 3</a:t>
            </a:r>
            <a:r>
              <a:rPr lang="en-GB" sz="1200" baseline="30000" dirty="0" smtClean="0"/>
              <a:t>rd</a:t>
            </a:r>
            <a:r>
              <a:rPr lang="en-GB" sz="1200" dirty="0" smtClean="0"/>
              <a:t> ed. Basingstoke: Palgrave Macmillan.</a:t>
            </a:r>
          </a:p>
          <a:p>
            <a:endParaRPr lang="en-GB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39552" y="1772816"/>
            <a:ext cx="7858180" cy="44935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 smtClean="0"/>
          </a:p>
          <a:p>
            <a:endParaRPr lang="en-GB" sz="2400" dirty="0"/>
          </a:p>
          <a:p>
            <a:pPr>
              <a:buFont typeface="Arial" pitchFamily="34" charset="0"/>
              <a:buChar char="•"/>
            </a:pPr>
            <a:r>
              <a:rPr lang="en-GB" sz="2800" dirty="0" smtClean="0">
                <a:latin typeface="Arial Rounded MT Bold" pitchFamily="34" charset="0"/>
              </a:rPr>
              <a:t>Make a </a:t>
            </a:r>
            <a:r>
              <a:rPr lang="en-GB" sz="2800" dirty="0" err="1" smtClean="0">
                <a:latin typeface="Arial Rounded MT Bold" pitchFamily="34" charset="0"/>
              </a:rPr>
              <a:t>TDL</a:t>
            </a:r>
            <a:r>
              <a:rPr lang="en-GB" sz="2800" dirty="0" smtClean="0">
                <a:latin typeface="Arial Rounded MT Bold" pitchFamily="34" charset="0"/>
              </a:rPr>
              <a:t>!</a:t>
            </a:r>
          </a:p>
          <a:p>
            <a:endParaRPr lang="en-GB" sz="2800" dirty="0" smtClean="0">
              <a:latin typeface="Arial Rounded MT Bold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en-GB" sz="2800" dirty="0" smtClean="0">
                <a:latin typeface="Arial Rounded MT Bold" pitchFamily="34" charset="0"/>
              </a:rPr>
              <a:t>Beside each item give it a rating (from 1-5) of how important it is and how long it will take</a:t>
            </a:r>
          </a:p>
          <a:p>
            <a:endParaRPr lang="en-GB" sz="2800" dirty="0" smtClean="0">
              <a:latin typeface="Arial Rounded MT Bold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en-GB" sz="2800" dirty="0" smtClean="0">
                <a:latin typeface="Arial Rounded MT Bold" pitchFamily="34" charset="0"/>
              </a:rPr>
              <a:t>Show to someone else and see if they agree</a:t>
            </a:r>
          </a:p>
          <a:p>
            <a:endParaRPr lang="en-GB" sz="2400" dirty="0"/>
          </a:p>
          <a:p>
            <a:pPr>
              <a:buFont typeface="Arial" pitchFamily="34" charset="0"/>
              <a:buChar char="•"/>
            </a:pPr>
            <a:endParaRPr lang="en-GB" sz="2400" dirty="0"/>
          </a:p>
        </p:txBody>
      </p:sp>
      <p:sp>
        <p:nvSpPr>
          <p:cNvPr id="3" name="TextBox 2"/>
          <p:cNvSpPr txBox="1"/>
          <p:nvPr/>
        </p:nvSpPr>
        <p:spPr>
          <a:xfrm>
            <a:off x="323528" y="260648"/>
            <a:ext cx="856895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dirty="0" smtClean="0">
                <a:solidFill>
                  <a:srgbClr val="FF0000"/>
                </a:solidFill>
                <a:latin typeface="Cooper Black" pitchFamily="18" charset="0"/>
              </a:rPr>
              <a:t>Not good at prioritising? </a:t>
            </a:r>
          </a:p>
          <a:p>
            <a:endParaRPr lang="en-GB" dirty="0"/>
          </a:p>
        </p:txBody>
      </p:sp>
      <p:pic>
        <p:nvPicPr>
          <p:cNvPr id="5" name="Picture 5" descr="C:\Users\laura.seddon\AppData\Local\Microsoft\Windows\Temporary Internet Files\Content.IE5\5CIJRGBK\MP900305766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20265228">
            <a:off x="6156176" y="1700808"/>
            <a:ext cx="1295184" cy="1368152"/>
          </a:xfrm>
          <a:prstGeom prst="rect">
            <a:avLst/>
          </a:prstGeom>
          <a:noFill/>
          <a:effectLst>
            <a:softEdge rad="63500"/>
          </a:effec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67544" y="2060848"/>
            <a:ext cx="821537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GB" sz="2800" dirty="0" smtClean="0">
                <a:latin typeface="Arial Rounded MT Bold" pitchFamily="34" charset="0"/>
              </a:rPr>
              <a:t>Doing research for assignment	</a:t>
            </a:r>
            <a:r>
              <a:rPr lang="en-GB" sz="2800" dirty="0" smtClean="0">
                <a:solidFill>
                  <a:srgbClr val="7030A0"/>
                </a:solidFill>
                <a:latin typeface="Arial Rounded MT Bold" pitchFamily="34" charset="0"/>
              </a:rPr>
              <a:t>1</a:t>
            </a:r>
            <a:r>
              <a:rPr lang="en-GB" sz="2800" dirty="0" smtClean="0">
                <a:latin typeface="Arial Rounded MT Bold" pitchFamily="34" charset="0"/>
              </a:rPr>
              <a:t>	</a:t>
            </a:r>
            <a:r>
              <a:rPr lang="en-GB" sz="2800" dirty="0" smtClean="0">
                <a:solidFill>
                  <a:srgbClr val="0070C0"/>
                </a:solidFill>
                <a:latin typeface="Arial Rounded MT Bold" pitchFamily="34" charset="0"/>
              </a:rPr>
              <a:t>2hrs</a:t>
            </a:r>
          </a:p>
          <a:p>
            <a:pPr>
              <a:buFont typeface="Arial" pitchFamily="34" charset="0"/>
              <a:buChar char="•"/>
            </a:pPr>
            <a:endParaRPr lang="en-GB" sz="2800" dirty="0" smtClean="0">
              <a:latin typeface="Arial Rounded MT Bold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en-GB" sz="2800" dirty="0" smtClean="0">
                <a:latin typeface="Arial Rounded MT Bold" pitchFamily="34" charset="0"/>
              </a:rPr>
              <a:t>Completing basic skills exam	</a:t>
            </a:r>
            <a:r>
              <a:rPr lang="en-GB" sz="2800" dirty="0" smtClean="0">
                <a:solidFill>
                  <a:srgbClr val="7030A0"/>
                </a:solidFill>
                <a:latin typeface="Arial Rounded MT Bold" pitchFamily="34" charset="0"/>
              </a:rPr>
              <a:t>1</a:t>
            </a:r>
            <a:r>
              <a:rPr lang="en-GB" sz="2800" dirty="0" smtClean="0">
                <a:latin typeface="Arial Rounded MT Bold" pitchFamily="34" charset="0"/>
              </a:rPr>
              <a:t>	</a:t>
            </a:r>
            <a:r>
              <a:rPr lang="en-GB" sz="2800" dirty="0" smtClean="0">
                <a:solidFill>
                  <a:srgbClr val="0070C0"/>
                </a:solidFill>
                <a:latin typeface="Arial Rounded MT Bold" pitchFamily="34" charset="0"/>
              </a:rPr>
              <a:t>1hr</a:t>
            </a:r>
          </a:p>
          <a:p>
            <a:pPr>
              <a:buFont typeface="Arial" pitchFamily="34" charset="0"/>
              <a:buChar char="•"/>
            </a:pPr>
            <a:endParaRPr lang="en-GB" sz="2800" dirty="0" smtClean="0">
              <a:latin typeface="Arial Rounded MT Bold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en-GB" sz="2800" dirty="0" smtClean="0">
                <a:latin typeface="Arial Rounded MT Bold" pitchFamily="34" charset="0"/>
              </a:rPr>
              <a:t>Seeing tutor to ask for help	</a:t>
            </a:r>
            <a:r>
              <a:rPr lang="en-GB" sz="2800" dirty="0" smtClean="0">
                <a:solidFill>
                  <a:srgbClr val="7030A0"/>
                </a:solidFill>
                <a:latin typeface="Arial Rounded MT Bold" pitchFamily="34" charset="0"/>
              </a:rPr>
              <a:t>2</a:t>
            </a:r>
            <a:r>
              <a:rPr lang="en-GB" sz="2800" dirty="0" smtClean="0">
                <a:latin typeface="Arial Rounded MT Bold" pitchFamily="34" charset="0"/>
              </a:rPr>
              <a:t>	</a:t>
            </a:r>
            <a:r>
              <a:rPr lang="en-GB" sz="2800" dirty="0" smtClean="0">
                <a:solidFill>
                  <a:srgbClr val="0070C0"/>
                </a:solidFill>
                <a:latin typeface="Arial Rounded MT Bold" pitchFamily="34" charset="0"/>
              </a:rPr>
              <a:t>30 </a:t>
            </a:r>
            <a:r>
              <a:rPr lang="en-GB" sz="2800" dirty="0" err="1" smtClean="0">
                <a:solidFill>
                  <a:srgbClr val="0070C0"/>
                </a:solidFill>
                <a:latin typeface="Arial Rounded MT Bold" pitchFamily="34" charset="0"/>
              </a:rPr>
              <a:t>mins</a:t>
            </a:r>
            <a:endParaRPr lang="en-GB" sz="2800" dirty="0" smtClean="0">
              <a:solidFill>
                <a:srgbClr val="0070C0"/>
              </a:solidFill>
              <a:latin typeface="Arial Rounded MT Bold" pitchFamily="34" charset="0"/>
            </a:endParaRPr>
          </a:p>
          <a:p>
            <a:pPr>
              <a:buFont typeface="Arial" pitchFamily="34" charset="0"/>
              <a:buChar char="•"/>
            </a:pPr>
            <a:endParaRPr lang="en-GB" sz="2800" dirty="0" smtClean="0">
              <a:latin typeface="Arial Rounded MT Bold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en-GB" sz="2800" dirty="0" smtClean="0">
                <a:latin typeface="Arial Rounded MT Bold" pitchFamily="34" charset="0"/>
              </a:rPr>
              <a:t>Doing extra reading for class	</a:t>
            </a:r>
            <a:r>
              <a:rPr lang="en-GB" sz="2800" dirty="0" smtClean="0">
                <a:solidFill>
                  <a:srgbClr val="7030A0"/>
                </a:solidFill>
                <a:latin typeface="Arial Rounded MT Bold" pitchFamily="34" charset="0"/>
              </a:rPr>
              <a:t>4</a:t>
            </a:r>
            <a:r>
              <a:rPr lang="en-GB" sz="2800" dirty="0" smtClean="0">
                <a:latin typeface="Arial Rounded MT Bold" pitchFamily="34" charset="0"/>
              </a:rPr>
              <a:t>	</a:t>
            </a:r>
            <a:r>
              <a:rPr lang="en-GB" sz="2800" dirty="0" smtClean="0">
                <a:solidFill>
                  <a:srgbClr val="0070C0"/>
                </a:solidFill>
                <a:latin typeface="Arial Rounded MT Bold" pitchFamily="34" charset="0"/>
              </a:rPr>
              <a:t>1hr</a:t>
            </a:r>
          </a:p>
          <a:p>
            <a:pPr>
              <a:buFont typeface="Arial" pitchFamily="34" charset="0"/>
              <a:buChar char="•"/>
            </a:pPr>
            <a:endParaRPr lang="en-GB" sz="2800" dirty="0" smtClean="0">
              <a:latin typeface="Arial Rounded MT Bold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en-GB" sz="2800" dirty="0" smtClean="0">
                <a:latin typeface="Arial Rounded MT Bold" pitchFamily="34" charset="0"/>
              </a:rPr>
              <a:t>Meeting friends for coffee		</a:t>
            </a:r>
            <a:r>
              <a:rPr lang="en-GB" sz="2800" dirty="0" smtClean="0">
                <a:solidFill>
                  <a:srgbClr val="7030A0"/>
                </a:solidFill>
                <a:latin typeface="Arial Rounded MT Bold" pitchFamily="34" charset="0"/>
              </a:rPr>
              <a:t>3</a:t>
            </a:r>
            <a:r>
              <a:rPr lang="en-GB" sz="2800" dirty="0" smtClean="0">
                <a:latin typeface="Arial Rounded MT Bold" pitchFamily="34" charset="0"/>
              </a:rPr>
              <a:t>	</a:t>
            </a:r>
            <a:r>
              <a:rPr lang="en-GB" sz="2800" dirty="0" smtClean="0">
                <a:solidFill>
                  <a:srgbClr val="0070C0"/>
                </a:solidFill>
                <a:latin typeface="Arial Rounded MT Bold" pitchFamily="34" charset="0"/>
              </a:rPr>
              <a:t>3hrs</a:t>
            </a:r>
            <a:endParaRPr lang="en-GB" sz="2800" dirty="0">
              <a:solidFill>
                <a:srgbClr val="0070C0"/>
              </a:solidFill>
              <a:latin typeface="Arial Rounded MT Bold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516216" y="260648"/>
            <a:ext cx="208823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5400" dirty="0" err="1" smtClean="0">
                <a:solidFill>
                  <a:srgbClr val="FF0000"/>
                </a:solidFill>
                <a:latin typeface="Cooper Black" pitchFamily="18" charset="0"/>
              </a:rPr>
              <a:t>TDL</a:t>
            </a:r>
            <a:endParaRPr lang="en-GB" sz="5400" dirty="0">
              <a:solidFill>
                <a:srgbClr val="FF0000"/>
              </a:solidFill>
              <a:latin typeface="Cooper Black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23528" y="332656"/>
            <a:ext cx="8424936" cy="64017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dirty="0" smtClean="0">
                <a:solidFill>
                  <a:srgbClr val="7030A0"/>
                </a:solidFill>
                <a:latin typeface="Cooper Black" pitchFamily="18" charset="0"/>
              </a:rPr>
              <a:t>Always procrastinating?</a:t>
            </a:r>
          </a:p>
          <a:p>
            <a:endParaRPr lang="en-GB" sz="4400" dirty="0" smtClean="0">
              <a:solidFill>
                <a:srgbClr val="7030A0"/>
              </a:solidFill>
              <a:latin typeface="Cooper Black" pitchFamily="18" charset="0"/>
            </a:endParaRPr>
          </a:p>
          <a:p>
            <a:endParaRPr lang="en-GB" dirty="0"/>
          </a:p>
          <a:p>
            <a:r>
              <a:rPr lang="en-GB" sz="2800" dirty="0" smtClean="0">
                <a:latin typeface="Arial Rounded MT Bold" pitchFamily="34" charset="0"/>
              </a:rPr>
              <a:t>Be self aware and ask yourself why</a:t>
            </a:r>
          </a:p>
          <a:p>
            <a:endParaRPr lang="en-GB" sz="2800" dirty="0" smtClean="0">
              <a:latin typeface="Arial Rounded MT Bold" pitchFamily="34" charset="0"/>
            </a:endParaRPr>
          </a:p>
          <a:p>
            <a:r>
              <a:rPr lang="en-GB" sz="2800" dirty="0" smtClean="0">
                <a:latin typeface="Arial Rounded MT Bold" pitchFamily="34" charset="0"/>
              </a:rPr>
              <a:t>You will always be able to find an excuse</a:t>
            </a:r>
          </a:p>
          <a:p>
            <a:endParaRPr lang="en-GB" sz="2800" dirty="0">
              <a:latin typeface="Arial Rounded MT Bold" pitchFamily="34" charset="0"/>
            </a:endParaRPr>
          </a:p>
          <a:p>
            <a:r>
              <a:rPr lang="en-GB" sz="2800" dirty="0" smtClean="0">
                <a:latin typeface="Arial Rounded MT Bold" pitchFamily="34" charset="0"/>
              </a:rPr>
              <a:t>Is the excuse your giving yourself  the real reason? </a:t>
            </a:r>
          </a:p>
          <a:p>
            <a:endParaRPr lang="en-GB" sz="2800" dirty="0">
              <a:latin typeface="Arial Rounded MT Bold" pitchFamily="34" charset="0"/>
            </a:endParaRPr>
          </a:p>
          <a:p>
            <a:r>
              <a:rPr lang="en-GB" sz="2800" dirty="0" smtClean="0">
                <a:latin typeface="Arial Rounded MT Bold" pitchFamily="34" charset="0"/>
              </a:rPr>
              <a:t>“I can’t do my essay because I haven’t read any books”</a:t>
            </a:r>
          </a:p>
          <a:p>
            <a:endParaRPr lang="en-GB" sz="2800" dirty="0"/>
          </a:p>
          <a:p>
            <a:endParaRPr lang="en-GB" sz="2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51520" y="1988840"/>
            <a:ext cx="8501122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>
                <a:latin typeface="Arial Rounded MT Bold" pitchFamily="34" charset="0"/>
              </a:rPr>
              <a:t>“I don’t really understand the topic.”</a:t>
            </a:r>
          </a:p>
          <a:p>
            <a:endParaRPr lang="en-GB" sz="2800" dirty="0" smtClean="0">
              <a:latin typeface="Arial Rounded MT Bold" pitchFamily="34" charset="0"/>
            </a:endParaRPr>
          </a:p>
          <a:p>
            <a:r>
              <a:rPr lang="en-GB" sz="2800" dirty="0" smtClean="0">
                <a:latin typeface="Arial Rounded MT Bold" pitchFamily="34" charset="0"/>
              </a:rPr>
              <a:t>“I haven’t thought about how I will structure it.”</a:t>
            </a:r>
          </a:p>
          <a:p>
            <a:endParaRPr lang="en-GB" sz="2800" dirty="0" smtClean="0">
              <a:latin typeface="Arial Rounded MT Bold" pitchFamily="34" charset="0"/>
            </a:endParaRPr>
          </a:p>
          <a:p>
            <a:r>
              <a:rPr lang="en-GB" sz="2800" dirty="0" smtClean="0">
                <a:latin typeface="Arial Rounded MT Bold" pitchFamily="34" charset="0"/>
              </a:rPr>
              <a:t>“I’m worried I’m going to fail so I’m not going to try.”</a:t>
            </a:r>
          </a:p>
          <a:p>
            <a:endParaRPr lang="en-GB" sz="2800" dirty="0" smtClean="0">
              <a:latin typeface="Arial Rounded MT Bold" pitchFamily="34" charset="0"/>
            </a:endParaRPr>
          </a:p>
          <a:p>
            <a:r>
              <a:rPr lang="en-GB" sz="2800" dirty="0" smtClean="0">
                <a:latin typeface="Arial Rounded MT Bold" pitchFamily="34" charset="0"/>
              </a:rPr>
              <a:t>Never put something off when it could be done straight away! You’ll spend less time worrying. </a:t>
            </a:r>
          </a:p>
          <a:p>
            <a:endParaRPr lang="en-GB" dirty="0"/>
          </a:p>
        </p:txBody>
      </p:sp>
      <p:sp>
        <p:nvSpPr>
          <p:cNvPr id="3" name="TextBox 2"/>
          <p:cNvSpPr txBox="1"/>
          <p:nvPr/>
        </p:nvSpPr>
        <p:spPr>
          <a:xfrm>
            <a:off x="2483768" y="260648"/>
            <a:ext cx="633670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5400" dirty="0" smtClean="0">
                <a:solidFill>
                  <a:srgbClr val="7030A0"/>
                </a:solidFill>
                <a:latin typeface="Cooper Black" pitchFamily="18" charset="0"/>
              </a:rPr>
              <a:t>The real reason...</a:t>
            </a:r>
            <a:endParaRPr lang="en-GB" sz="5400" dirty="0">
              <a:solidFill>
                <a:srgbClr val="7030A0"/>
              </a:solidFill>
              <a:latin typeface="Cooper Black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260648"/>
            <a:ext cx="8534400" cy="758952"/>
          </a:xfrm>
        </p:spPr>
        <p:txBody>
          <a:bodyPr>
            <a:noAutofit/>
          </a:bodyPr>
          <a:lstStyle/>
          <a:p>
            <a:r>
              <a:rPr lang="en-GB" sz="5400" b="1" dirty="0" smtClean="0">
                <a:solidFill>
                  <a:srgbClr val="FFC000"/>
                </a:solidFill>
                <a:latin typeface="Cooper Black" pitchFamily="18" charset="0"/>
              </a:rPr>
              <a:t>Are you self aware?</a:t>
            </a:r>
            <a:endParaRPr lang="en-GB" sz="5400" b="1" dirty="0">
              <a:solidFill>
                <a:srgbClr val="FFC000"/>
              </a:solidFill>
              <a:latin typeface="Cooper Black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95536" y="1500174"/>
            <a:ext cx="7992888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latin typeface="Arial Rounded MT Bold" pitchFamily="34" charset="0"/>
              </a:rPr>
              <a:t>Knowing the people and places that distract you </a:t>
            </a:r>
          </a:p>
          <a:p>
            <a:endParaRPr lang="en-GB" sz="2400" dirty="0" smtClean="0">
              <a:latin typeface="Arial Rounded MT Bold" pitchFamily="34" charset="0"/>
            </a:endParaRPr>
          </a:p>
          <a:p>
            <a:r>
              <a:rPr lang="en-GB" sz="2400" dirty="0" smtClean="0">
                <a:latin typeface="Arial Rounded MT Bold" pitchFamily="34" charset="0"/>
              </a:rPr>
              <a:t>Switching off your mobile and social networking!</a:t>
            </a:r>
          </a:p>
          <a:p>
            <a:endParaRPr lang="en-GB" sz="2400" dirty="0" smtClean="0">
              <a:latin typeface="Arial Rounded MT Bold" pitchFamily="34" charset="0"/>
            </a:endParaRPr>
          </a:p>
          <a:p>
            <a:r>
              <a:rPr lang="en-GB" sz="2400" dirty="0" smtClean="0">
                <a:latin typeface="Arial Rounded MT Bold" pitchFamily="34" charset="0"/>
              </a:rPr>
              <a:t>Being assertive</a:t>
            </a:r>
          </a:p>
          <a:p>
            <a:endParaRPr lang="en-GB" sz="2400" dirty="0" smtClean="0">
              <a:latin typeface="Arial Rounded MT Bold" pitchFamily="34" charset="0"/>
            </a:endParaRPr>
          </a:p>
          <a:p>
            <a:r>
              <a:rPr lang="en-GB" sz="2400" dirty="0" smtClean="0">
                <a:latin typeface="Arial Rounded MT Bold" pitchFamily="34" charset="0"/>
              </a:rPr>
              <a:t>Being realistic about what you can achieve in a certain time </a:t>
            </a:r>
          </a:p>
          <a:p>
            <a:endParaRPr lang="en-GB" sz="2400" dirty="0" smtClean="0">
              <a:latin typeface="Arial Rounded MT Bold" pitchFamily="34" charset="0"/>
            </a:endParaRPr>
          </a:p>
          <a:p>
            <a:r>
              <a:rPr lang="en-GB" sz="2400" dirty="0" smtClean="0">
                <a:latin typeface="Arial Rounded MT Bold" pitchFamily="34" charset="0"/>
              </a:rPr>
              <a:t>Are you an early morning person or night owl?</a:t>
            </a:r>
          </a:p>
          <a:p>
            <a:endParaRPr lang="en-GB" sz="2400" dirty="0" smtClean="0">
              <a:latin typeface="Arial Rounded MT Bold" pitchFamily="34" charset="0"/>
            </a:endParaRPr>
          </a:p>
          <a:p>
            <a:r>
              <a:rPr lang="en-GB" sz="2400" dirty="0" smtClean="0">
                <a:latin typeface="Arial Rounded MT Bold" pitchFamily="34" charset="0"/>
              </a:rPr>
              <a:t>Are you a perfectionist? You need to know when enough is enough!</a:t>
            </a:r>
          </a:p>
          <a:p>
            <a:endParaRPr lang="en-GB" sz="2400" dirty="0" smtClean="0">
              <a:latin typeface="Arial Rounded MT Bold" pitchFamily="34" charset="0"/>
            </a:endParaRPr>
          </a:p>
          <a:p>
            <a:endParaRPr lang="en-GB" sz="2400" dirty="0">
              <a:latin typeface="Arial Rounded MT Bold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332656"/>
            <a:ext cx="8534400" cy="758952"/>
          </a:xfrm>
        </p:spPr>
        <p:txBody>
          <a:bodyPr>
            <a:noAutofit/>
          </a:bodyPr>
          <a:lstStyle/>
          <a:p>
            <a:r>
              <a:rPr lang="en-GB" sz="5400" dirty="0" smtClean="0">
                <a:solidFill>
                  <a:srgbClr val="00B050"/>
                </a:solidFill>
                <a:latin typeface="Cooper Black" pitchFamily="18" charset="0"/>
              </a:rPr>
              <a:t>Do you plan effectively?</a:t>
            </a:r>
            <a:endParaRPr lang="en-GB" sz="5400" dirty="0">
              <a:solidFill>
                <a:srgbClr val="00B050"/>
              </a:solidFill>
              <a:latin typeface="Cooper Black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67544" y="1556792"/>
            <a:ext cx="7344816" cy="54476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latin typeface="Arial Rounded MT Bold" pitchFamily="34" charset="0"/>
              </a:rPr>
              <a:t>Weekly versus daily planning</a:t>
            </a:r>
          </a:p>
          <a:p>
            <a:endParaRPr lang="en-GB" sz="2400" dirty="0" smtClean="0">
              <a:latin typeface="Arial Rounded MT Bold" pitchFamily="34" charset="0"/>
            </a:endParaRPr>
          </a:p>
          <a:p>
            <a:r>
              <a:rPr lang="en-GB" sz="2400" dirty="0" smtClean="0">
                <a:latin typeface="Arial Rounded MT Bold" pitchFamily="34" charset="0"/>
              </a:rPr>
              <a:t>Paper diary/electronic diaries/calendars</a:t>
            </a:r>
          </a:p>
          <a:p>
            <a:endParaRPr lang="en-GB" sz="2400" dirty="0" smtClean="0">
              <a:latin typeface="Arial Rounded MT Bold" pitchFamily="34" charset="0"/>
            </a:endParaRPr>
          </a:p>
          <a:p>
            <a:r>
              <a:rPr lang="en-GB" sz="2400" dirty="0" smtClean="0">
                <a:latin typeface="Arial Rounded MT Bold" pitchFamily="34" charset="0"/>
              </a:rPr>
              <a:t>Breaking down big tasks into smaller chunks or combining activities. Include study and relaxation</a:t>
            </a:r>
          </a:p>
          <a:p>
            <a:endParaRPr lang="en-GB" sz="2400" dirty="0" smtClean="0">
              <a:latin typeface="Arial Rounded MT Bold" pitchFamily="34" charset="0"/>
            </a:endParaRPr>
          </a:p>
          <a:p>
            <a:r>
              <a:rPr lang="en-GB" sz="2400" dirty="0" smtClean="0">
                <a:solidFill>
                  <a:srgbClr val="00B050"/>
                </a:solidFill>
                <a:latin typeface="Arial Rounded MT Bold" pitchFamily="34" charset="0"/>
              </a:rPr>
              <a:t>10 minutes study</a:t>
            </a:r>
          </a:p>
          <a:p>
            <a:r>
              <a:rPr lang="en-GB" sz="2400" dirty="0" smtClean="0">
                <a:solidFill>
                  <a:schemeClr val="bg2">
                    <a:lumMod val="50000"/>
                  </a:schemeClr>
                </a:solidFill>
                <a:latin typeface="Arial Rounded MT Bold" pitchFamily="34" charset="0"/>
              </a:rPr>
              <a:t>10 minutes walking around</a:t>
            </a:r>
          </a:p>
          <a:p>
            <a:r>
              <a:rPr lang="en-GB" sz="2400" dirty="0" smtClean="0">
                <a:solidFill>
                  <a:srgbClr val="00B050"/>
                </a:solidFill>
                <a:latin typeface="Arial Rounded MT Bold" pitchFamily="34" charset="0"/>
              </a:rPr>
              <a:t>20 minutes study</a:t>
            </a:r>
          </a:p>
          <a:p>
            <a:r>
              <a:rPr lang="en-GB" sz="2400" dirty="0" smtClean="0">
                <a:solidFill>
                  <a:schemeClr val="bg2">
                    <a:lumMod val="50000"/>
                  </a:schemeClr>
                </a:solidFill>
                <a:latin typeface="Arial Rounded MT Bold" pitchFamily="34" charset="0"/>
              </a:rPr>
              <a:t>20 minutes having cup of tea</a:t>
            </a:r>
          </a:p>
          <a:p>
            <a:r>
              <a:rPr lang="en-GB" sz="2400" dirty="0" smtClean="0">
                <a:solidFill>
                  <a:srgbClr val="00B050"/>
                </a:solidFill>
                <a:latin typeface="Arial Rounded MT Bold" pitchFamily="34" charset="0"/>
              </a:rPr>
              <a:t>10 minutes study</a:t>
            </a:r>
          </a:p>
          <a:p>
            <a:endParaRPr lang="en-GB" dirty="0" smtClean="0"/>
          </a:p>
          <a:p>
            <a:endParaRPr lang="en-GB" dirty="0"/>
          </a:p>
        </p:txBody>
      </p:sp>
      <p:pic>
        <p:nvPicPr>
          <p:cNvPr id="4" name="Picture 5" descr="C:\Users\laura.seddon\AppData\Local\Microsoft\Windows\Temporary Internet Files\Content.IE5\5CIJRGBK\MP900305766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2214743">
            <a:off x="6584110" y="4145066"/>
            <a:ext cx="1460797" cy="154309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332656"/>
            <a:ext cx="6480720" cy="758952"/>
          </a:xfrm>
        </p:spPr>
        <p:txBody>
          <a:bodyPr>
            <a:noAutofit/>
          </a:bodyPr>
          <a:lstStyle/>
          <a:p>
            <a:pPr algn="l"/>
            <a:r>
              <a:rPr lang="en-GB" sz="5400" dirty="0" smtClean="0">
                <a:solidFill>
                  <a:srgbClr val="0070C0"/>
                </a:solidFill>
                <a:latin typeface="Cooper Black" pitchFamily="18" charset="0"/>
              </a:rPr>
              <a:t>Reviewing! </a:t>
            </a:r>
            <a:endParaRPr lang="en-GB" sz="5400" dirty="0">
              <a:solidFill>
                <a:srgbClr val="0070C0"/>
              </a:solidFill>
              <a:latin typeface="Cooper Black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95536" y="1628800"/>
            <a:ext cx="7704856" cy="46782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>
                <a:latin typeface="Arial Rounded MT Bold" pitchFamily="34" charset="0"/>
              </a:rPr>
              <a:t>Be flexible to change your plan</a:t>
            </a:r>
          </a:p>
          <a:p>
            <a:endParaRPr lang="en-GB" sz="2800" dirty="0" smtClean="0">
              <a:latin typeface="Arial Rounded MT Bold" pitchFamily="34" charset="0"/>
            </a:endParaRPr>
          </a:p>
          <a:p>
            <a:r>
              <a:rPr lang="en-GB" sz="2800" dirty="0" smtClean="0">
                <a:latin typeface="Arial Rounded MT Bold" pitchFamily="34" charset="0"/>
              </a:rPr>
              <a:t>Don’t get despondent if things don’t work out</a:t>
            </a:r>
          </a:p>
          <a:p>
            <a:endParaRPr lang="en-GB" sz="2800" dirty="0" smtClean="0">
              <a:latin typeface="Arial Rounded MT Bold" pitchFamily="34" charset="0"/>
            </a:endParaRPr>
          </a:p>
          <a:p>
            <a:r>
              <a:rPr lang="en-GB" sz="2800" dirty="0" smtClean="0">
                <a:latin typeface="Arial Rounded MT Bold" pitchFamily="34" charset="0"/>
              </a:rPr>
              <a:t>Be positive</a:t>
            </a:r>
          </a:p>
          <a:p>
            <a:endParaRPr lang="en-GB" sz="2800" dirty="0" smtClean="0">
              <a:latin typeface="Arial Rounded MT Bold" pitchFamily="34" charset="0"/>
            </a:endParaRPr>
          </a:p>
          <a:p>
            <a:r>
              <a:rPr lang="en-GB" sz="2800" dirty="0" smtClean="0">
                <a:latin typeface="Arial Rounded MT Bold" pitchFamily="34" charset="0"/>
              </a:rPr>
              <a:t>Assess whether a technique has worked and whether you can change it in the future</a:t>
            </a:r>
          </a:p>
          <a:p>
            <a:endParaRPr lang="en-GB" sz="2800" dirty="0" smtClean="0">
              <a:latin typeface="Arial Rounded MT Bold" pitchFamily="34" charset="0"/>
            </a:endParaRPr>
          </a:p>
          <a:p>
            <a:endParaRPr lang="en-GB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4400" dirty="0" smtClean="0">
                <a:solidFill>
                  <a:srgbClr val="CC0099"/>
                </a:solidFill>
                <a:latin typeface="Cooper Black" pitchFamily="18" charset="0"/>
              </a:rPr>
              <a:t>Do you need to be in control?</a:t>
            </a:r>
            <a:endParaRPr lang="en-GB" sz="4400" dirty="0">
              <a:solidFill>
                <a:srgbClr val="CC0099"/>
              </a:solidFill>
              <a:latin typeface="Cooper Black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403648" y="1988840"/>
            <a:ext cx="756084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>
                <a:latin typeface="Arial Rounded MT Bold" pitchFamily="34" charset="0"/>
              </a:rPr>
              <a:t>Recognise when you need help</a:t>
            </a:r>
          </a:p>
          <a:p>
            <a:endParaRPr lang="en-GB" sz="2800" dirty="0" smtClean="0">
              <a:latin typeface="Arial Rounded MT Bold" pitchFamily="34" charset="0"/>
            </a:endParaRPr>
          </a:p>
          <a:p>
            <a:r>
              <a:rPr lang="en-GB" sz="2800" dirty="0" smtClean="0">
                <a:latin typeface="Arial Rounded MT Bold" pitchFamily="34" charset="0"/>
              </a:rPr>
              <a:t>Trust other people’s abilities</a:t>
            </a:r>
          </a:p>
          <a:p>
            <a:endParaRPr lang="en-GB" sz="2800" dirty="0" smtClean="0">
              <a:latin typeface="Arial Rounded MT Bold" pitchFamily="34" charset="0"/>
            </a:endParaRPr>
          </a:p>
          <a:p>
            <a:r>
              <a:rPr lang="en-GB" sz="2800" dirty="0" smtClean="0">
                <a:latin typeface="Arial Rounded MT Bold" pitchFamily="34" charset="0"/>
              </a:rPr>
              <a:t>Communication and organisation in group work</a:t>
            </a:r>
            <a:endParaRPr lang="en-GB" sz="2800" dirty="0">
              <a:latin typeface="Arial Rounded MT Bold" pitchFamily="34" charset="0"/>
            </a:endParaRPr>
          </a:p>
        </p:txBody>
      </p:sp>
      <p:pic>
        <p:nvPicPr>
          <p:cNvPr id="5" name="Picture 5" descr="C:\Users\laura.seddon\AppData\Local\Microsoft\Windows\Temporary Internet Files\Content.IE5\5CIJRGBK\MP900305766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9925394">
            <a:off x="6003614" y="4426501"/>
            <a:ext cx="1508314" cy="159328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ustom 3">
      <a:dk1>
        <a:sysClr val="windowText" lastClr="000000"/>
      </a:dk1>
      <a:lt1>
        <a:sysClr val="window" lastClr="FFFFFF"/>
      </a:lt1>
      <a:dk2>
        <a:srgbClr val="1F497D"/>
      </a:dk2>
      <a:lt2>
        <a:srgbClr val="F0EEE4"/>
      </a:lt2>
      <a:accent1>
        <a:srgbClr val="4F81BD"/>
      </a:accent1>
      <a:accent2>
        <a:srgbClr val="C0504D"/>
      </a:accent2>
      <a:accent3>
        <a:srgbClr val="960000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334</TotalTime>
  <Words>343</Words>
  <Application>Microsoft Office PowerPoint</Application>
  <PresentationFormat>On-screen Show (4:3)</PresentationFormat>
  <Paragraphs>78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Civic</vt:lpstr>
      <vt:lpstr>Slide 1</vt:lpstr>
      <vt:lpstr>Slide 2</vt:lpstr>
      <vt:lpstr>Slide 3</vt:lpstr>
      <vt:lpstr>Slide 4</vt:lpstr>
      <vt:lpstr>Slide 5</vt:lpstr>
      <vt:lpstr>Are you self aware?</vt:lpstr>
      <vt:lpstr>Do you plan effectively?</vt:lpstr>
      <vt:lpstr>Reviewing! </vt:lpstr>
      <vt:lpstr>Do you need to be in control?</vt:lpstr>
      <vt:lpstr>Time Circle</vt:lpstr>
    </vt:vector>
  </TitlesOfParts>
  <Company>Westminster Kingsway College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laura.seddon</dc:creator>
  <cp:lastModifiedBy>charline.springer</cp:lastModifiedBy>
  <cp:revision>35</cp:revision>
  <dcterms:created xsi:type="dcterms:W3CDTF">2012-03-20T17:31:58Z</dcterms:created>
  <dcterms:modified xsi:type="dcterms:W3CDTF">2013-06-18T11:59:55Z</dcterms:modified>
</cp:coreProperties>
</file>