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0" r:id="rId2"/>
    <p:sldId id="268" r:id="rId3"/>
    <p:sldId id="261" r:id="rId4"/>
    <p:sldId id="264" r:id="rId5"/>
    <p:sldId id="271" r:id="rId6"/>
    <p:sldId id="272" r:id="rId7"/>
    <p:sldId id="273" r:id="rId8"/>
    <p:sldId id="274" r:id="rId9"/>
    <p:sldId id="277" r:id="rId10"/>
    <p:sldId id="276" r:id="rId11"/>
    <p:sldId id="263" r:id="rId12"/>
    <p:sldId id="266" r:id="rId13"/>
    <p:sldId id="278" r:id="rId14"/>
    <p:sldId id="279" r:id="rId15"/>
    <p:sldId id="280" r:id="rId16"/>
    <p:sldId id="281" r:id="rId17"/>
    <p:sldId id="267"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A5F9B"/>
    <a:srgbClr val="503D67"/>
    <a:srgbClr val="8D75AB"/>
    <a:srgbClr val="2D223A"/>
    <a:srgbClr val="503C68"/>
    <a:srgbClr val="70578F"/>
    <a:srgbClr val="E7E2EE"/>
    <a:srgbClr val="624B7D"/>
    <a:srgbClr val="433357"/>
    <a:srgbClr val="8166A2"/>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540" y="-10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A42783F6-22A4-4B62-AB7A-1A097865167F}" type="datetimeFigureOut">
              <a:rPr lang="en-US" smtClean="0"/>
              <a:pPr/>
              <a:t>11/15/2012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78DC22B-09FF-4F8C-B22E-FC3230336018}" type="slidenum">
              <a:rPr lang="en-GB" smtClean="0"/>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42783F6-22A4-4B62-AB7A-1A097865167F}" type="datetimeFigureOut">
              <a:rPr lang="en-US" smtClean="0"/>
              <a:pPr/>
              <a:t>11/15/2012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78DC22B-09FF-4F8C-B22E-FC3230336018}"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42783F6-22A4-4B62-AB7A-1A097865167F}" type="datetimeFigureOut">
              <a:rPr lang="en-US" smtClean="0"/>
              <a:pPr/>
              <a:t>11/15/2012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78DC22B-09FF-4F8C-B22E-FC3230336018}"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42783F6-22A4-4B62-AB7A-1A097865167F}" type="datetimeFigureOut">
              <a:rPr lang="en-US" smtClean="0"/>
              <a:pPr/>
              <a:t>11/15/2012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78DC22B-09FF-4F8C-B22E-FC3230336018}"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42783F6-22A4-4B62-AB7A-1A097865167F}" type="datetimeFigureOut">
              <a:rPr lang="en-US" smtClean="0"/>
              <a:pPr/>
              <a:t>11/15/2012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78DC22B-09FF-4F8C-B22E-FC3230336018}" type="slidenum">
              <a:rPr lang="en-GB" smtClean="0"/>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A42783F6-22A4-4B62-AB7A-1A097865167F}" type="datetimeFigureOut">
              <a:rPr lang="en-US" smtClean="0"/>
              <a:pPr/>
              <a:t>11/15/2012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78DC22B-09FF-4F8C-B22E-FC3230336018}"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A42783F6-22A4-4B62-AB7A-1A097865167F}" type="datetimeFigureOut">
              <a:rPr lang="en-US" smtClean="0"/>
              <a:pPr/>
              <a:t>11/15/2012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E78DC22B-09FF-4F8C-B22E-FC3230336018}"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A42783F6-22A4-4B62-AB7A-1A097865167F}" type="datetimeFigureOut">
              <a:rPr lang="en-US" smtClean="0"/>
              <a:pPr/>
              <a:t>11/15/2012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78DC22B-09FF-4F8C-B22E-FC3230336018}"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42783F6-22A4-4B62-AB7A-1A097865167F}" type="datetimeFigureOut">
              <a:rPr lang="en-US" smtClean="0"/>
              <a:pPr/>
              <a:t>11/15/2012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E78DC22B-09FF-4F8C-B22E-FC3230336018}"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42783F6-22A4-4B62-AB7A-1A097865167F}" type="datetimeFigureOut">
              <a:rPr lang="en-US" smtClean="0"/>
              <a:pPr/>
              <a:t>11/15/2012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78DC22B-09FF-4F8C-B22E-FC3230336018}"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42783F6-22A4-4B62-AB7A-1A097865167F}" type="datetimeFigureOut">
              <a:rPr lang="en-US" smtClean="0"/>
              <a:pPr/>
              <a:t>11/15/2012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78DC22B-09FF-4F8C-B22E-FC3230336018}"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7E2EE"/>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42783F6-22A4-4B62-AB7A-1A097865167F}" type="datetimeFigureOut">
              <a:rPr lang="en-US" smtClean="0"/>
              <a:pPr/>
              <a:t>11/15/2012</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78DC22B-09FF-4F8C-B22E-FC3230336018}"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prezi.com/dydkexgic4cg/research-for-literature-review/"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bl.uk/" TargetMode="External"/><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sp>
        <p:nvSpPr>
          <p:cNvPr id="3" name="Subtitle 2"/>
          <p:cNvSpPr>
            <a:spLocks noGrp="1"/>
          </p:cNvSpPr>
          <p:nvPr>
            <p:ph type="subTitle" idx="1"/>
          </p:nvPr>
        </p:nvSpPr>
        <p:spPr/>
        <p:txBody>
          <a:bodyPr/>
          <a:lstStyle/>
          <a:p>
            <a:endParaRPr lang="en-GB"/>
          </a:p>
        </p:txBody>
      </p:sp>
      <p:pic>
        <p:nvPicPr>
          <p:cNvPr id="1028" name="Picture 4" descr="http://blog.entrepreneurthearts.com/etablog/wp-content/uploads/2012/01/library.jpg"/>
          <p:cNvPicPr>
            <a:picLocks noChangeAspect="1" noChangeArrowheads="1"/>
          </p:cNvPicPr>
          <p:nvPr/>
        </p:nvPicPr>
        <p:blipFill>
          <a:blip r:embed="rId2" cstate="print"/>
          <a:srcRect/>
          <a:stretch>
            <a:fillRect/>
          </a:stretch>
        </p:blipFill>
        <p:spPr bwMode="auto">
          <a:xfrm>
            <a:off x="0" y="0"/>
            <a:ext cx="9144000" cy="6955202"/>
          </a:xfrm>
          <a:prstGeom prst="rect">
            <a:avLst/>
          </a:prstGeom>
          <a:noFill/>
        </p:spPr>
      </p:pic>
      <p:sp>
        <p:nvSpPr>
          <p:cNvPr id="6" name="Rectangle 5"/>
          <p:cNvSpPr/>
          <p:nvPr/>
        </p:nvSpPr>
        <p:spPr>
          <a:xfrm>
            <a:off x="500034" y="1214422"/>
            <a:ext cx="8077852" cy="3631763"/>
          </a:xfrm>
          <a:prstGeom prst="rect">
            <a:avLst/>
          </a:prstGeom>
          <a:noFill/>
        </p:spPr>
        <p:txBody>
          <a:bodyPr wrap="none" lIns="91440" tIns="45720" rIns="91440" bIns="45720">
            <a:spAutoFit/>
          </a:bodyPr>
          <a:lstStyle/>
          <a:p>
            <a:pPr algn="ctr"/>
            <a:r>
              <a:rPr lang="en-US" sz="11500" b="1" spc="300" dirty="0" smtClean="0">
                <a:ln w="5715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Segoe Print" pitchFamily="2" charset="0"/>
              </a:rPr>
              <a:t>Literature</a:t>
            </a:r>
          </a:p>
          <a:p>
            <a:pPr algn="ctr"/>
            <a:r>
              <a:rPr lang="en-US" sz="11500" b="1" spc="300" dirty="0" smtClean="0">
                <a:ln w="5715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Segoe Print" pitchFamily="2" charset="0"/>
              </a:rPr>
              <a:t>Review</a:t>
            </a:r>
            <a:endParaRPr lang="en-US" sz="11500" b="1" spc="300" dirty="0">
              <a:ln w="5715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Segoe Print" pitchFamily="2"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571472" y="1500174"/>
          <a:ext cx="7358117" cy="5063512"/>
        </p:xfrm>
        <a:graphic>
          <a:graphicData uri="http://schemas.openxmlformats.org/drawingml/2006/table">
            <a:tbl>
              <a:tblPr firstRow="1" bandRow="1">
                <a:tableStyleId>{00A15C55-8517-42AA-B614-E9B94910E393}</a:tableStyleId>
              </a:tblPr>
              <a:tblGrid>
                <a:gridCol w="2000264"/>
                <a:gridCol w="1785951"/>
                <a:gridCol w="1785951"/>
                <a:gridCol w="1785951"/>
              </a:tblGrid>
              <a:tr h="392909">
                <a:tc>
                  <a:txBody>
                    <a:bodyPr/>
                    <a:lstStyle/>
                    <a:p>
                      <a:endParaRPr lang="en-GB" dirty="0"/>
                    </a:p>
                  </a:txBody>
                  <a:tcPr/>
                </a:tc>
                <a:tc>
                  <a:txBody>
                    <a:bodyPr/>
                    <a:lstStyle/>
                    <a:p>
                      <a:r>
                        <a:rPr lang="en-GB" dirty="0" smtClean="0"/>
                        <a:t>Olympics</a:t>
                      </a:r>
                      <a:endParaRPr lang="en-GB" dirty="0"/>
                    </a:p>
                  </a:txBody>
                  <a:tcPr/>
                </a:tc>
                <a:tc>
                  <a:txBody>
                    <a:bodyPr/>
                    <a:lstStyle/>
                    <a:p>
                      <a:r>
                        <a:rPr lang="en-GB" dirty="0" smtClean="0"/>
                        <a:t>Legacy</a:t>
                      </a:r>
                      <a:endParaRPr lang="en-GB" dirty="0"/>
                    </a:p>
                  </a:txBody>
                  <a:tcPr/>
                </a:tc>
                <a:tc>
                  <a:txBody>
                    <a:bodyPr/>
                    <a:lstStyle/>
                    <a:p>
                      <a:r>
                        <a:rPr lang="en-GB" dirty="0" smtClean="0"/>
                        <a:t>Local Communities</a:t>
                      </a:r>
                      <a:endParaRPr lang="en-GB" dirty="0"/>
                    </a:p>
                  </a:txBody>
                  <a:tcPr/>
                </a:tc>
              </a:tr>
              <a:tr h="392909">
                <a:tc rowSpan="10">
                  <a:txBody>
                    <a:bodyPr/>
                    <a:lstStyle/>
                    <a:p>
                      <a:r>
                        <a:rPr lang="en-GB" dirty="0" smtClean="0">
                          <a:solidFill>
                            <a:srgbClr val="2D223A"/>
                          </a:solidFill>
                        </a:rPr>
                        <a:t>Keywords</a:t>
                      </a:r>
                    </a:p>
                    <a:p>
                      <a:endParaRPr lang="en-GB" dirty="0" smtClean="0">
                        <a:solidFill>
                          <a:srgbClr val="2D223A"/>
                        </a:solidFill>
                      </a:endParaRPr>
                    </a:p>
                    <a:p>
                      <a:r>
                        <a:rPr lang="en-GB" dirty="0" smtClean="0">
                          <a:solidFill>
                            <a:srgbClr val="2D223A"/>
                          </a:solidFill>
                        </a:rPr>
                        <a:t>Include:</a:t>
                      </a:r>
                    </a:p>
                    <a:p>
                      <a:r>
                        <a:rPr lang="en-GB" dirty="0" smtClean="0">
                          <a:solidFill>
                            <a:srgbClr val="7A5F9B"/>
                          </a:solidFill>
                        </a:rPr>
                        <a:t>Synonyms</a:t>
                      </a:r>
                    </a:p>
                    <a:p>
                      <a:r>
                        <a:rPr lang="en-GB" dirty="0" smtClean="0">
                          <a:solidFill>
                            <a:srgbClr val="7A5F9B"/>
                          </a:solidFill>
                        </a:rPr>
                        <a:t>Broader/Narrower</a:t>
                      </a:r>
                      <a:r>
                        <a:rPr lang="en-GB" baseline="0" dirty="0" smtClean="0">
                          <a:solidFill>
                            <a:srgbClr val="7A5F9B"/>
                          </a:solidFill>
                        </a:rPr>
                        <a:t> terms</a:t>
                      </a:r>
                    </a:p>
                    <a:p>
                      <a:r>
                        <a:rPr lang="en-GB" baseline="0" dirty="0" smtClean="0">
                          <a:solidFill>
                            <a:srgbClr val="7A5F9B"/>
                          </a:solidFill>
                        </a:rPr>
                        <a:t>Related terms</a:t>
                      </a:r>
                    </a:p>
                    <a:p>
                      <a:r>
                        <a:rPr lang="en-GB" baseline="0" dirty="0" smtClean="0">
                          <a:solidFill>
                            <a:srgbClr val="7A5F9B"/>
                          </a:solidFill>
                        </a:rPr>
                        <a:t>Alternate spellings</a:t>
                      </a:r>
                    </a:p>
                    <a:p>
                      <a:endParaRPr lang="en-GB" dirty="0" smtClean="0">
                        <a:solidFill>
                          <a:srgbClr val="2D223A"/>
                        </a:solidFill>
                      </a:endParaRPr>
                    </a:p>
                    <a:p>
                      <a:endParaRPr lang="en-GB" dirty="0"/>
                    </a:p>
                  </a:txBody>
                  <a:tcPr/>
                </a:tc>
                <a:tc>
                  <a:txBody>
                    <a:bodyPr/>
                    <a:lstStyle/>
                    <a:p>
                      <a:r>
                        <a:rPr lang="en-GB" dirty="0" smtClean="0"/>
                        <a:t>Olympic games</a:t>
                      </a:r>
                    </a:p>
                  </a:txBody>
                  <a:tcPr/>
                </a:tc>
                <a:tc>
                  <a:txBody>
                    <a:bodyPr/>
                    <a:lstStyle/>
                    <a:p>
                      <a:r>
                        <a:rPr lang="en-GB" dirty="0" smtClean="0"/>
                        <a:t>Legacy</a:t>
                      </a:r>
                      <a:endParaRPr lang="en-GB" dirty="0"/>
                    </a:p>
                  </a:txBody>
                  <a:tcPr/>
                </a:tc>
                <a:tc>
                  <a:txBody>
                    <a:bodyPr/>
                    <a:lstStyle/>
                    <a:p>
                      <a:r>
                        <a:rPr lang="en-GB" dirty="0" smtClean="0"/>
                        <a:t>London</a:t>
                      </a:r>
                      <a:endParaRPr lang="en-GB" dirty="0"/>
                    </a:p>
                  </a:txBody>
                  <a:tcPr/>
                </a:tc>
              </a:tr>
              <a:tr h="392909">
                <a:tc vMerge="1">
                  <a:txBody>
                    <a:bodyPr/>
                    <a:lstStyle/>
                    <a:p>
                      <a:endParaRPr lang="en-GB" dirty="0"/>
                    </a:p>
                  </a:txBody>
                  <a:tcPr/>
                </a:tc>
                <a:tc>
                  <a:txBody>
                    <a:bodyPr/>
                    <a:lstStyle/>
                    <a:p>
                      <a:r>
                        <a:rPr lang="en-GB" dirty="0" smtClean="0"/>
                        <a:t>London 2012</a:t>
                      </a:r>
                      <a:endParaRPr lang="en-GB" dirty="0"/>
                    </a:p>
                  </a:txBody>
                  <a:tcPr/>
                </a:tc>
                <a:tc>
                  <a:txBody>
                    <a:bodyPr/>
                    <a:lstStyle/>
                    <a:p>
                      <a:r>
                        <a:rPr lang="en-GB" dirty="0" smtClean="0"/>
                        <a:t>Stakeholders</a:t>
                      </a:r>
                      <a:endParaRPr lang="en-GB" dirty="0"/>
                    </a:p>
                  </a:txBody>
                  <a:tcPr/>
                </a:tc>
                <a:tc>
                  <a:txBody>
                    <a:bodyPr/>
                    <a:lstStyle/>
                    <a:p>
                      <a:r>
                        <a:rPr lang="en-GB" dirty="0" smtClean="0"/>
                        <a:t>East End</a:t>
                      </a:r>
                      <a:endParaRPr lang="en-GB" dirty="0"/>
                    </a:p>
                  </a:txBody>
                  <a:tcPr/>
                </a:tc>
              </a:tr>
              <a:tr h="392909">
                <a:tc vMerge="1">
                  <a:txBody>
                    <a:bodyPr/>
                    <a:lstStyle/>
                    <a:p>
                      <a:endParaRPr lang="en-GB" dirty="0"/>
                    </a:p>
                  </a:txBody>
                  <a:tcPr/>
                </a:tc>
                <a:tc>
                  <a:txBody>
                    <a:bodyPr/>
                    <a:lstStyle/>
                    <a:p>
                      <a:r>
                        <a:rPr lang="en-GB" dirty="0" smtClean="0"/>
                        <a:t>Olympics</a:t>
                      </a:r>
                      <a:endParaRPr lang="en-GB" dirty="0"/>
                    </a:p>
                  </a:txBody>
                  <a:tcPr/>
                </a:tc>
                <a:tc>
                  <a:txBody>
                    <a:bodyPr/>
                    <a:lstStyle/>
                    <a:p>
                      <a:r>
                        <a:rPr lang="en-GB" dirty="0" smtClean="0"/>
                        <a:t>Change</a:t>
                      </a:r>
                      <a:endParaRPr lang="en-GB" dirty="0"/>
                    </a:p>
                  </a:txBody>
                  <a:tcPr/>
                </a:tc>
                <a:tc>
                  <a:txBody>
                    <a:bodyPr/>
                    <a:lstStyle/>
                    <a:p>
                      <a:r>
                        <a:rPr lang="en-GB" dirty="0" smtClean="0"/>
                        <a:t>Olympic boroughs</a:t>
                      </a:r>
                      <a:endParaRPr lang="en-GB" dirty="0"/>
                    </a:p>
                  </a:txBody>
                  <a:tcPr/>
                </a:tc>
              </a:tr>
              <a:tr h="392909">
                <a:tc vMerge="1">
                  <a:txBody>
                    <a:bodyPr/>
                    <a:lstStyle/>
                    <a:p>
                      <a:endParaRPr lang="en-GB" dirty="0"/>
                    </a:p>
                  </a:txBody>
                  <a:tcPr/>
                </a:tc>
                <a:tc>
                  <a:txBody>
                    <a:bodyPr/>
                    <a:lstStyle/>
                    <a:p>
                      <a:r>
                        <a:rPr lang="en-GB" dirty="0" smtClean="0"/>
                        <a:t>Beijing 2008</a:t>
                      </a:r>
                      <a:endParaRPr lang="en-GB" dirty="0"/>
                    </a:p>
                  </a:txBody>
                  <a:tcPr/>
                </a:tc>
                <a:tc>
                  <a:txBody>
                    <a:bodyPr/>
                    <a:lstStyle/>
                    <a:p>
                      <a:r>
                        <a:rPr lang="en-GB" dirty="0" smtClean="0"/>
                        <a:t>Facilities</a:t>
                      </a:r>
                      <a:endParaRPr lang="en-GB" dirty="0"/>
                    </a:p>
                  </a:txBody>
                  <a:tcPr/>
                </a:tc>
                <a:tc>
                  <a:txBody>
                    <a:bodyPr/>
                    <a:lstStyle/>
                    <a:p>
                      <a:r>
                        <a:rPr lang="en-GB" dirty="0" smtClean="0"/>
                        <a:t>Hackney</a:t>
                      </a:r>
                      <a:endParaRPr lang="en-GB" dirty="0"/>
                    </a:p>
                  </a:txBody>
                  <a:tcPr/>
                </a:tc>
              </a:tr>
              <a:tr h="392909">
                <a:tc vMerge="1">
                  <a:txBody>
                    <a:bodyPr/>
                    <a:lstStyle/>
                    <a:p>
                      <a:endParaRPr lang="en-GB" dirty="0"/>
                    </a:p>
                  </a:txBody>
                  <a:tcPr/>
                </a:tc>
                <a:tc>
                  <a:txBody>
                    <a:bodyPr/>
                    <a:lstStyle/>
                    <a:p>
                      <a:endParaRPr lang="en-GB" dirty="0"/>
                    </a:p>
                  </a:txBody>
                  <a:tcPr/>
                </a:tc>
                <a:tc>
                  <a:txBody>
                    <a:bodyPr/>
                    <a:lstStyle/>
                    <a:p>
                      <a:endParaRPr lang="en-GB" dirty="0"/>
                    </a:p>
                  </a:txBody>
                  <a:tcPr/>
                </a:tc>
                <a:tc>
                  <a:txBody>
                    <a:bodyPr/>
                    <a:lstStyle/>
                    <a:p>
                      <a:r>
                        <a:rPr lang="en-GB" dirty="0" smtClean="0"/>
                        <a:t>Greenwich</a:t>
                      </a:r>
                      <a:endParaRPr lang="en-GB" dirty="0"/>
                    </a:p>
                  </a:txBody>
                  <a:tcPr/>
                </a:tc>
              </a:tr>
              <a:tr h="392909">
                <a:tc vMerge="1">
                  <a:txBody>
                    <a:bodyPr/>
                    <a:lstStyle/>
                    <a:p>
                      <a:endParaRPr lang="en-GB" dirty="0"/>
                    </a:p>
                  </a:txBody>
                  <a:tcPr/>
                </a:tc>
                <a:tc>
                  <a:txBody>
                    <a:bodyPr/>
                    <a:lstStyle/>
                    <a:p>
                      <a:endParaRPr lang="en-GB" dirty="0"/>
                    </a:p>
                  </a:txBody>
                  <a:tcPr/>
                </a:tc>
                <a:tc>
                  <a:txBody>
                    <a:bodyPr/>
                    <a:lstStyle/>
                    <a:p>
                      <a:endParaRPr lang="en-GB" dirty="0"/>
                    </a:p>
                  </a:txBody>
                  <a:tcPr/>
                </a:tc>
                <a:tc>
                  <a:txBody>
                    <a:bodyPr/>
                    <a:lstStyle/>
                    <a:p>
                      <a:r>
                        <a:rPr lang="en-GB" dirty="0" smtClean="0"/>
                        <a:t>Barking &amp;</a:t>
                      </a:r>
                      <a:r>
                        <a:rPr lang="en-GB" baseline="0" dirty="0" smtClean="0"/>
                        <a:t> Dagenham</a:t>
                      </a:r>
                      <a:endParaRPr lang="en-GB" dirty="0"/>
                    </a:p>
                  </a:txBody>
                  <a:tcPr/>
                </a:tc>
              </a:tr>
              <a:tr h="392909">
                <a:tc vMerge="1">
                  <a:txBody>
                    <a:bodyPr/>
                    <a:lstStyle/>
                    <a:p>
                      <a:endParaRPr lang="en-GB" dirty="0"/>
                    </a:p>
                  </a:txBody>
                  <a:tcPr/>
                </a:tc>
                <a:tc>
                  <a:txBody>
                    <a:bodyPr/>
                    <a:lstStyle/>
                    <a:p>
                      <a:endParaRPr lang="en-GB" dirty="0"/>
                    </a:p>
                  </a:txBody>
                  <a:tcPr/>
                </a:tc>
                <a:tc>
                  <a:txBody>
                    <a:bodyPr/>
                    <a:lstStyle/>
                    <a:p>
                      <a:endParaRPr lang="en-GB" dirty="0"/>
                    </a:p>
                  </a:txBody>
                  <a:tcPr/>
                </a:tc>
                <a:tc>
                  <a:txBody>
                    <a:bodyPr/>
                    <a:lstStyle/>
                    <a:p>
                      <a:r>
                        <a:rPr lang="en-GB" dirty="0" smtClean="0"/>
                        <a:t>Young people</a:t>
                      </a:r>
                      <a:endParaRPr lang="en-GB" dirty="0"/>
                    </a:p>
                  </a:txBody>
                  <a:tcPr/>
                </a:tc>
              </a:tr>
              <a:tr h="392909">
                <a:tc vMerge="1">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r>
              <a:tr h="392909">
                <a:tc vMerge="1">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r>
              <a:tr h="392909">
                <a:tc vMerge="1">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r>
            </a:tbl>
          </a:graphicData>
        </a:graphic>
      </p:graphicFrame>
      <p:sp>
        <p:nvSpPr>
          <p:cNvPr id="3" name="TextBox 2"/>
          <p:cNvSpPr txBox="1"/>
          <p:nvPr/>
        </p:nvSpPr>
        <p:spPr>
          <a:xfrm>
            <a:off x="571472" y="357166"/>
            <a:ext cx="7358114" cy="830997"/>
          </a:xfrm>
          <a:prstGeom prst="rect">
            <a:avLst/>
          </a:prstGeom>
          <a:noFill/>
        </p:spPr>
        <p:txBody>
          <a:bodyPr wrap="square" rtlCol="0">
            <a:spAutoFit/>
          </a:bodyPr>
          <a:lstStyle/>
          <a:p>
            <a:r>
              <a:rPr lang="en-GB" sz="2400" dirty="0" smtClean="0">
                <a:latin typeface="Segoe Print" pitchFamily="2" charset="0"/>
              </a:rPr>
              <a:t>What is the true legacy of the 2012 Olympics for local communities?</a:t>
            </a:r>
            <a:endParaRPr lang="en-GB" sz="2400" dirty="0">
              <a:latin typeface="Segoe Print" pitchFamily="2"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buNone/>
            </a:pPr>
            <a:r>
              <a:rPr lang="en-GB" sz="4000" dirty="0" smtClean="0">
                <a:solidFill>
                  <a:srgbClr val="7A5F9B"/>
                </a:solidFill>
                <a:latin typeface="Segoe Print" pitchFamily="2" charset="0"/>
              </a:rPr>
              <a:t>Possible structures</a:t>
            </a:r>
          </a:p>
          <a:p>
            <a:pPr lvl="1">
              <a:buFont typeface="Wingdings" pitchFamily="2" charset="2"/>
              <a:buChar char="§"/>
            </a:pPr>
            <a:r>
              <a:rPr lang="en-GB" sz="3600" dirty="0" smtClean="0">
                <a:solidFill>
                  <a:srgbClr val="70578F"/>
                </a:solidFill>
                <a:latin typeface="Segoe Print" pitchFamily="2" charset="0"/>
              </a:rPr>
              <a:t>Chronological</a:t>
            </a:r>
          </a:p>
          <a:p>
            <a:pPr lvl="1">
              <a:buFont typeface="Wingdings" pitchFamily="2" charset="2"/>
              <a:buChar char="§"/>
            </a:pPr>
            <a:r>
              <a:rPr lang="en-GB" sz="3600" dirty="0" smtClean="0">
                <a:solidFill>
                  <a:srgbClr val="503D67"/>
                </a:solidFill>
                <a:latin typeface="Segoe Print" pitchFamily="2" charset="0"/>
              </a:rPr>
              <a:t>By subject</a:t>
            </a:r>
          </a:p>
          <a:p>
            <a:pPr lvl="1">
              <a:buFont typeface="Wingdings" pitchFamily="2" charset="2"/>
              <a:buChar char="§"/>
            </a:pPr>
            <a:r>
              <a:rPr lang="en-GB" sz="3600" dirty="0" smtClean="0">
                <a:solidFill>
                  <a:srgbClr val="433357"/>
                </a:solidFill>
                <a:latin typeface="Segoe Print" pitchFamily="2" charset="0"/>
              </a:rPr>
              <a:t>By author</a:t>
            </a:r>
          </a:p>
          <a:p>
            <a:pPr>
              <a:buNone/>
            </a:pPr>
            <a:endParaRPr lang="en-GB" sz="4000" dirty="0">
              <a:solidFill>
                <a:srgbClr val="7A5F9B"/>
              </a:solidFill>
              <a:latin typeface="Segoe Print" pitchFamily="2" charset="0"/>
            </a:endParaRPr>
          </a:p>
        </p:txBody>
      </p:sp>
      <p:sp>
        <p:nvSpPr>
          <p:cNvPr id="4" name="Rectangle 3"/>
          <p:cNvSpPr/>
          <p:nvPr/>
        </p:nvSpPr>
        <p:spPr>
          <a:xfrm>
            <a:off x="1500166" y="428604"/>
            <a:ext cx="6019597" cy="553998"/>
          </a:xfrm>
          <a:prstGeom prst="rect">
            <a:avLst/>
          </a:prstGeom>
          <a:noFill/>
        </p:spPr>
        <p:txBody>
          <a:bodyPr wrap="non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n-US" sz="3000" b="1" cap="none" spc="0" dirty="0" smtClean="0">
                <a:ln>
                  <a:prstDash val="solid"/>
                </a:ln>
                <a:solidFill>
                  <a:srgbClr val="2D223A"/>
                </a:solidFill>
                <a:effectLst>
                  <a:outerShdw blurRad="88000" dist="50800" dir="5040000" algn="tl">
                    <a:schemeClr val="accent4">
                      <a:tint val="80000"/>
                      <a:satMod val="250000"/>
                      <a:alpha val="45000"/>
                    </a:schemeClr>
                  </a:outerShdw>
                </a:effectLst>
                <a:latin typeface="Segoe Print" pitchFamily="2" charset="0"/>
              </a:rPr>
              <a:t>Writing the Literature Review</a:t>
            </a:r>
            <a:endParaRPr lang="en-US" sz="3000" b="1" cap="none" spc="0" dirty="0">
              <a:ln>
                <a:prstDash val="solid"/>
              </a:ln>
              <a:solidFill>
                <a:srgbClr val="2D223A"/>
              </a:solidFill>
              <a:effectLst>
                <a:outerShdw blurRad="88000" dist="50800" dir="5040000" algn="tl">
                  <a:schemeClr val="accent4">
                    <a:tint val="80000"/>
                    <a:satMod val="250000"/>
                    <a:alpha val="45000"/>
                  </a:schemeClr>
                </a:outerShdw>
              </a:effectLst>
              <a:latin typeface="Segoe Print" pitchFamily="2"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5720" y="1071546"/>
            <a:ext cx="8643998" cy="5143536"/>
          </a:xfrm>
        </p:spPr>
        <p:txBody>
          <a:bodyPr>
            <a:noAutofit/>
          </a:bodyPr>
          <a:lstStyle/>
          <a:p>
            <a:pPr>
              <a:buNone/>
            </a:pPr>
            <a:r>
              <a:rPr lang="en-GB" sz="2700" dirty="0" smtClean="0">
                <a:solidFill>
                  <a:srgbClr val="7A5F9B"/>
                </a:solidFill>
                <a:latin typeface="Segoe Print" pitchFamily="2" charset="0"/>
              </a:rPr>
              <a:t>Structure</a:t>
            </a:r>
          </a:p>
          <a:p>
            <a:pPr lvl="1">
              <a:buFont typeface="Wingdings" pitchFamily="2" charset="2"/>
              <a:buChar char="§"/>
            </a:pPr>
            <a:r>
              <a:rPr lang="en-GB" sz="2700" dirty="0" smtClean="0">
                <a:solidFill>
                  <a:srgbClr val="70578F"/>
                </a:solidFill>
                <a:latin typeface="Segoe Print" pitchFamily="2" charset="0"/>
              </a:rPr>
              <a:t>Summarise a source or piece of research then include a quote to illustrate</a:t>
            </a:r>
          </a:p>
          <a:p>
            <a:pPr lvl="1">
              <a:buFont typeface="Wingdings" pitchFamily="2" charset="2"/>
              <a:buChar char="§"/>
            </a:pPr>
            <a:r>
              <a:rPr lang="en-GB" sz="2700" dirty="0" smtClean="0">
                <a:solidFill>
                  <a:srgbClr val="624B7D"/>
                </a:solidFill>
                <a:latin typeface="Segoe Print" pitchFamily="2" charset="0"/>
              </a:rPr>
              <a:t>Analyse source – how does it relate to your own aims, how does it link to other research, does it contradict other research?</a:t>
            </a:r>
          </a:p>
          <a:p>
            <a:pPr lvl="1">
              <a:buFont typeface="Wingdings" pitchFamily="2" charset="2"/>
              <a:buChar char="§"/>
            </a:pPr>
            <a:r>
              <a:rPr lang="en-GB" sz="2700" dirty="0" smtClean="0">
                <a:solidFill>
                  <a:srgbClr val="503C68"/>
                </a:solidFill>
                <a:latin typeface="Segoe Print" pitchFamily="2" charset="0"/>
              </a:rPr>
              <a:t>Identify trends and shared viewpoints that emerge, how could these ideas be further tested?</a:t>
            </a:r>
          </a:p>
          <a:p>
            <a:pPr lvl="1">
              <a:buFont typeface="Wingdings" pitchFamily="2" charset="2"/>
              <a:buChar char="§"/>
            </a:pPr>
            <a:r>
              <a:rPr lang="en-GB" sz="2700" dirty="0" smtClean="0">
                <a:solidFill>
                  <a:srgbClr val="433357"/>
                </a:solidFill>
                <a:latin typeface="Segoe Print" pitchFamily="2" charset="0"/>
              </a:rPr>
              <a:t>Use linking phrases to provide a joined-up picture of current thinking</a:t>
            </a:r>
          </a:p>
          <a:p>
            <a:pPr lvl="1">
              <a:buFont typeface="Wingdings" pitchFamily="2" charset="2"/>
              <a:buChar char="§"/>
            </a:pPr>
            <a:endParaRPr lang="en-GB" sz="3600" dirty="0" smtClean="0">
              <a:solidFill>
                <a:srgbClr val="433357"/>
              </a:solidFill>
              <a:latin typeface="Segoe Print" pitchFamily="2" charset="0"/>
            </a:endParaRPr>
          </a:p>
          <a:p>
            <a:pPr>
              <a:buNone/>
            </a:pPr>
            <a:endParaRPr lang="en-GB" sz="4000" dirty="0">
              <a:solidFill>
                <a:srgbClr val="7A5F9B"/>
              </a:solidFill>
              <a:latin typeface="Segoe Print" pitchFamily="2" charset="0"/>
            </a:endParaRPr>
          </a:p>
        </p:txBody>
      </p:sp>
      <p:sp>
        <p:nvSpPr>
          <p:cNvPr id="5" name="Rectangle 4"/>
          <p:cNvSpPr/>
          <p:nvPr/>
        </p:nvSpPr>
        <p:spPr>
          <a:xfrm>
            <a:off x="1500166" y="428604"/>
            <a:ext cx="6019597" cy="553998"/>
          </a:xfrm>
          <a:prstGeom prst="rect">
            <a:avLst/>
          </a:prstGeom>
          <a:noFill/>
        </p:spPr>
        <p:txBody>
          <a:bodyPr wrap="non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n-US" sz="3000" b="1" cap="none" spc="0" dirty="0" smtClean="0">
                <a:ln>
                  <a:prstDash val="solid"/>
                </a:ln>
                <a:solidFill>
                  <a:srgbClr val="2D223A"/>
                </a:solidFill>
                <a:effectLst>
                  <a:outerShdw blurRad="88000" dist="50800" dir="5040000" algn="tl">
                    <a:schemeClr val="accent4">
                      <a:tint val="80000"/>
                      <a:satMod val="250000"/>
                      <a:alpha val="45000"/>
                    </a:schemeClr>
                  </a:outerShdw>
                </a:effectLst>
                <a:latin typeface="Segoe Print" pitchFamily="2" charset="0"/>
              </a:rPr>
              <a:t>Writing the Literature Review</a:t>
            </a:r>
            <a:endParaRPr lang="en-US" sz="3000" b="1" cap="none" spc="0" dirty="0">
              <a:ln>
                <a:prstDash val="solid"/>
              </a:ln>
              <a:solidFill>
                <a:srgbClr val="2D223A"/>
              </a:solidFill>
              <a:effectLst>
                <a:outerShdw blurRad="88000" dist="50800" dir="5040000" algn="tl">
                  <a:schemeClr val="accent4">
                    <a:tint val="80000"/>
                    <a:satMod val="250000"/>
                    <a:alpha val="45000"/>
                  </a:schemeClr>
                </a:outerShdw>
              </a:effectLst>
              <a:latin typeface="Segoe Print" pitchFamily="2"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28604"/>
            <a:ext cx="8229600" cy="5697559"/>
          </a:xfrm>
        </p:spPr>
        <p:txBody>
          <a:bodyPr>
            <a:normAutofit fontScale="92500" lnSpcReduction="10000"/>
          </a:bodyPr>
          <a:lstStyle/>
          <a:p>
            <a:pPr>
              <a:buNone/>
            </a:pPr>
            <a:r>
              <a:rPr lang="en-GB" b="1" dirty="0" smtClean="0">
                <a:solidFill>
                  <a:srgbClr val="00B050"/>
                </a:solidFill>
              </a:rPr>
              <a:t>POINT</a:t>
            </a:r>
            <a:r>
              <a:rPr lang="en-GB" b="1" dirty="0" smtClean="0"/>
              <a:t> – </a:t>
            </a:r>
            <a:r>
              <a:rPr lang="en-GB" b="1" dirty="0" smtClean="0">
                <a:solidFill>
                  <a:srgbClr val="0070C0"/>
                </a:solidFill>
              </a:rPr>
              <a:t>EVIDENCE</a:t>
            </a:r>
            <a:r>
              <a:rPr lang="en-GB" b="1" dirty="0" smtClean="0"/>
              <a:t> - </a:t>
            </a:r>
            <a:r>
              <a:rPr lang="en-GB" b="1" dirty="0" smtClean="0">
                <a:solidFill>
                  <a:srgbClr val="C00000"/>
                </a:solidFill>
              </a:rPr>
              <a:t>EVALUATION </a:t>
            </a:r>
            <a:endParaRPr lang="en-GB" dirty="0" smtClean="0">
              <a:solidFill>
                <a:srgbClr val="C00000"/>
              </a:solidFill>
            </a:endParaRPr>
          </a:p>
          <a:p>
            <a:pPr>
              <a:buNone/>
            </a:pPr>
            <a:r>
              <a:rPr lang="en-GB" dirty="0" smtClean="0"/>
              <a:t> </a:t>
            </a:r>
          </a:p>
          <a:p>
            <a:pPr indent="0">
              <a:buNone/>
            </a:pPr>
            <a:r>
              <a:rPr lang="en-GB" dirty="0" smtClean="0">
                <a:solidFill>
                  <a:srgbClr val="00B050"/>
                </a:solidFill>
                <a:latin typeface="Segoe Print" pitchFamily="2" charset="0"/>
              </a:rPr>
              <a:t>Studies in the field of diabetes treatment have touched on the issue of patient compliance.</a:t>
            </a:r>
            <a:r>
              <a:rPr lang="en-GB" dirty="0" smtClean="0">
                <a:latin typeface="Segoe Print" pitchFamily="2" charset="0"/>
              </a:rPr>
              <a:t> </a:t>
            </a:r>
            <a:r>
              <a:rPr lang="en-GB" dirty="0" smtClean="0">
                <a:solidFill>
                  <a:srgbClr val="0070C0"/>
                </a:solidFill>
                <a:latin typeface="Segoe Print" pitchFamily="2" charset="0"/>
              </a:rPr>
              <a:t>Investigations by Jones (1997) and </a:t>
            </a:r>
            <a:r>
              <a:rPr lang="en-GB" dirty="0" err="1" smtClean="0">
                <a:solidFill>
                  <a:srgbClr val="0070C0"/>
                </a:solidFill>
                <a:latin typeface="Segoe Print" pitchFamily="2" charset="0"/>
              </a:rPr>
              <a:t>Bloggs</a:t>
            </a:r>
            <a:r>
              <a:rPr lang="en-GB" dirty="0" smtClean="0">
                <a:solidFill>
                  <a:srgbClr val="0070C0"/>
                </a:solidFill>
                <a:latin typeface="Segoe Print" pitchFamily="2" charset="0"/>
              </a:rPr>
              <a:t> (2002) both uncovered the problem of the non-compliance of patients with their treatment regimes.</a:t>
            </a:r>
            <a:r>
              <a:rPr lang="en-GB" dirty="0" smtClean="0">
                <a:latin typeface="Segoe Print" pitchFamily="2" charset="0"/>
              </a:rPr>
              <a:t> </a:t>
            </a:r>
            <a:r>
              <a:rPr lang="en-GB" dirty="0" smtClean="0">
                <a:solidFill>
                  <a:srgbClr val="C00000"/>
                </a:solidFill>
                <a:latin typeface="Segoe Print" pitchFamily="2" charset="0"/>
              </a:rPr>
              <a:t>However, this issue was not the main focus of either study and neither investigated the reasons for non-compliance.</a:t>
            </a:r>
          </a:p>
          <a:p>
            <a:endParaRPr lang="en-GB"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webdesign-guru.co.uk/icon/wp-content/uploads/tools-button.jpg"/>
          <p:cNvPicPr>
            <a:picLocks noChangeAspect="1" noChangeArrowheads="1"/>
          </p:cNvPicPr>
          <p:nvPr/>
        </p:nvPicPr>
        <p:blipFill>
          <a:blip r:embed="rId2" cstate="print"/>
          <a:srcRect/>
          <a:stretch>
            <a:fillRect/>
          </a:stretch>
        </p:blipFill>
        <p:spPr bwMode="auto">
          <a:xfrm>
            <a:off x="2357422" y="1500174"/>
            <a:ext cx="4286250" cy="4295775"/>
          </a:xfrm>
          <a:prstGeom prst="rect">
            <a:avLst/>
          </a:prstGeom>
          <a:noFill/>
        </p:spPr>
      </p:pic>
      <p:sp>
        <p:nvSpPr>
          <p:cNvPr id="6" name="Rectangle 5"/>
          <p:cNvSpPr/>
          <p:nvPr/>
        </p:nvSpPr>
        <p:spPr>
          <a:xfrm>
            <a:off x="2786050" y="5288340"/>
            <a:ext cx="3331361" cy="1569660"/>
          </a:xfrm>
          <a:prstGeom prst="rect">
            <a:avLst/>
          </a:prstGeom>
          <a:noFill/>
        </p:spPr>
        <p:txBody>
          <a:bodyPr wrap="none" lIns="91440" tIns="45720" rIns="91440" bIns="45720">
            <a:spAutoFit/>
          </a:bodyPr>
          <a:lstStyle/>
          <a:p>
            <a:pPr algn="ctr"/>
            <a:r>
              <a:rPr lang="en-US" sz="9600" b="1" spc="100" dirty="0" smtClean="0">
                <a:ln w="18000">
                  <a:solidFill>
                    <a:srgbClr val="002060"/>
                  </a:solidFill>
                  <a:prstDash val="solid"/>
                </a:ln>
                <a:solidFill>
                  <a:srgbClr val="0070C0"/>
                </a:solidFill>
                <a:effectLst>
                  <a:outerShdw blurRad="25000" dist="20000" dir="16020000" algn="tl">
                    <a:schemeClr val="accent1">
                      <a:satMod val="200000"/>
                      <a:shade val="1000"/>
                      <a:alpha val="60000"/>
                    </a:schemeClr>
                  </a:outerShdw>
                </a:effectLst>
                <a:latin typeface="Segoe Print" pitchFamily="2" charset="0"/>
              </a:rPr>
              <a:t>Tools</a:t>
            </a:r>
            <a:endParaRPr lang="en-US" sz="9600" b="1" cap="none" spc="100" dirty="0">
              <a:ln w="18000">
                <a:solidFill>
                  <a:srgbClr val="002060"/>
                </a:solidFill>
                <a:prstDash val="solid"/>
              </a:ln>
              <a:solidFill>
                <a:srgbClr val="0070C0"/>
              </a:solidFill>
              <a:effectLst>
                <a:outerShdw blurRad="25000" dist="20000" dir="16020000" algn="tl">
                  <a:schemeClr val="accent1">
                    <a:satMod val="200000"/>
                    <a:shade val="1000"/>
                    <a:alpha val="60000"/>
                  </a:schemeClr>
                </a:outerShdw>
              </a:effectLst>
              <a:latin typeface="Segoe Print" pitchFamily="2" charset="0"/>
            </a:endParaRPr>
          </a:p>
        </p:txBody>
      </p:sp>
      <p:sp>
        <p:nvSpPr>
          <p:cNvPr id="5" name="Rectangle 4"/>
          <p:cNvSpPr/>
          <p:nvPr/>
        </p:nvSpPr>
        <p:spPr>
          <a:xfrm>
            <a:off x="1500166" y="428604"/>
            <a:ext cx="6019597" cy="553998"/>
          </a:xfrm>
          <a:prstGeom prst="rect">
            <a:avLst/>
          </a:prstGeom>
          <a:noFill/>
        </p:spPr>
        <p:txBody>
          <a:bodyPr wrap="non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n-US" sz="3000" b="1" cap="none" spc="0" dirty="0" smtClean="0">
                <a:ln>
                  <a:prstDash val="solid"/>
                </a:ln>
                <a:solidFill>
                  <a:srgbClr val="2D223A"/>
                </a:solidFill>
                <a:effectLst>
                  <a:outerShdw blurRad="88000" dist="50800" dir="5040000" algn="tl">
                    <a:schemeClr val="accent4">
                      <a:tint val="80000"/>
                      <a:satMod val="250000"/>
                      <a:alpha val="45000"/>
                    </a:schemeClr>
                  </a:outerShdw>
                </a:effectLst>
                <a:latin typeface="Segoe Print" pitchFamily="2" charset="0"/>
              </a:rPr>
              <a:t>Writing the Literature Review</a:t>
            </a:r>
            <a:endParaRPr lang="en-US" sz="3000" b="1" cap="none" spc="0" dirty="0">
              <a:ln>
                <a:prstDash val="solid"/>
              </a:ln>
              <a:solidFill>
                <a:srgbClr val="2D223A"/>
              </a:solidFill>
              <a:effectLst>
                <a:outerShdw blurRad="88000" dist="50800" dir="5040000" algn="tl">
                  <a:schemeClr val="accent4">
                    <a:tint val="80000"/>
                    <a:satMod val="250000"/>
                    <a:alpha val="45000"/>
                  </a:schemeClr>
                </a:outerShdw>
              </a:effectLst>
              <a:latin typeface="Segoe Print" pitchFamily="2"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25602" name="Picture 2"/>
          <p:cNvPicPr>
            <a:picLocks noChangeAspect="1" noChangeArrowheads="1"/>
          </p:cNvPicPr>
          <p:nvPr/>
        </p:nvPicPr>
        <p:blipFill>
          <a:blip r:embed="rId2" cstate="print"/>
          <a:srcRect l="16845" t="22461" r="13574" b="9179"/>
          <a:stretch>
            <a:fillRect/>
          </a:stretch>
        </p:blipFill>
        <p:spPr bwMode="auto">
          <a:xfrm>
            <a:off x="0" y="0"/>
            <a:ext cx="9307286" cy="6858000"/>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810626" y="428604"/>
            <a:ext cx="3398687" cy="553998"/>
          </a:xfrm>
          <a:prstGeom prst="rect">
            <a:avLst/>
          </a:prstGeom>
          <a:noFill/>
        </p:spPr>
        <p:txBody>
          <a:bodyPr wrap="non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n-US" sz="3000" b="1" cap="none" spc="0" dirty="0" smtClean="0">
                <a:ln>
                  <a:prstDash val="solid"/>
                </a:ln>
                <a:solidFill>
                  <a:srgbClr val="2D223A"/>
                </a:solidFill>
                <a:effectLst>
                  <a:outerShdw blurRad="88000" dist="50800" dir="5040000" algn="tl">
                    <a:schemeClr val="accent4">
                      <a:tint val="80000"/>
                      <a:satMod val="250000"/>
                      <a:alpha val="45000"/>
                    </a:schemeClr>
                  </a:outerShdw>
                </a:effectLst>
                <a:latin typeface="Segoe Print" pitchFamily="2" charset="0"/>
              </a:rPr>
              <a:t>Synthesis Matrix</a:t>
            </a:r>
            <a:endParaRPr lang="en-US" sz="3000" b="1" cap="none" spc="0" dirty="0">
              <a:ln>
                <a:prstDash val="solid"/>
              </a:ln>
              <a:solidFill>
                <a:srgbClr val="2D223A"/>
              </a:solidFill>
              <a:effectLst>
                <a:outerShdw blurRad="88000" dist="50800" dir="5040000" algn="tl">
                  <a:schemeClr val="accent4">
                    <a:tint val="80000"/>
                    <a:satMod val="250000"/>
                    <a:alpha val="45000"/>
                  </a:schemeClr>
                </a:outerShdw>
              </a:effectLst>
              <a:latin typeface="Segoe Print" pitchFamily="2" charset="0"/>
            </a:endParaRPr>
          </a:p>
        </p:txBody>
      </p:sp>
      <p:graphicFrame>
        <p:nvGraphicFramePr>
          <p:cNvPr id="5" name="Table 4"/>
          <p:cNvGraphicFramePr>
            <a:graphicFrameLocks noGrp="1"/>
          </p:cNvGraphicFramePr>
          <p:nvPr/>
        </p:nvGraphicFramePr>
        <p:xfrm>
          <a:off x="571472" y="1500174"/>
          <a:ext cx="8072495" cy="4785276"/>
        </p:xfrm>
        <a:graphic>
          <a:graphicData uri="http://schemas.openxmlformats.org/drawingml/2006/table">
            <a:tbl>
              <a:tblPr firstRow="1" bandRow="1">
                <a:tableStyleId>{00A15C55-8517-42AA-B614-E9B94910E393}</a:tableStyleId>
              </a:tblPr>
              <a:tblGrid>
                <a:gridCol w="1614499"/>
                <a:gridCol w="1614499"/>
                <a:gridCol w="1614499"/>
                <a:gridCol w="1614499"/>
                <a:gridCol w="1614499"/>
              </a:tblGrid>
              <a:tr h="396156">
                <a:tc>
                  <a:txBody>
                    <a:bodyPr/>
                    <a:lstStyle/>
                    <a:p>
                      <a:endParaRPr lang="en-GB" dirty="0"/>
                    </a:p>
                  </a:txBody>
                  <a:tcPr/>
                </a:tc>
                <a:tc>
                  <a:txBody>
                    <a:bodyPr/>
                    <a:lstStyle/>
                    <a:p>
                      <a:r>
                        <a:rPr lang="en-GB" dirty="0" smtClean="0"/>
                        <a:t>Source 1</a:t>
                      </a:r>
                      <a:endParaRPr lang="en-GB" dirty="0"/>
                    </a:p>
                  </a:txBody>
                  <a:tcPr/>
                </a:tc>
                <a:tc>
                  <a:txBody>
                    <a:bodyPr/>
                    <a:lstStyle/>
                    <a:p>
                      <a:r>
                        <a:rPr lang="en-GB" dirty="0" smtClean="0"/>
                        <a:t>Source 2</a:t>
                      </a:r>
                      <a:endParaRPr lang="en-GB" dirty="0"/>
                    </a:p>
                  </a:txBody>
                  <a:tcPr/>
                </a:tc>
                <a:tc>
                  <a:txBody>
                    <a:bodyPr/>
                    <a:lstStyle/>
                    <a:p>
                      <a:r>
                        <a:rPr lang="en-GB" dirty="0" smtClean="0"/>
                        <a:t>Source 3</a:t>
                      </a:r>
                      <a:endParaRPr lang="en-GB" dirty="0"/>
                    </a:p>
                  </a:txBody>
                  <a:tcPr/>
                </a:tc>
                <a:tc>
                  <a:txBody>
                    <a:bodyPr/>
                    <a:lstStyle/>
                    <a:p>
                      <a:r>
                        <a:rPr lang="en-GB" dirty="0" smtClean="0"/>
                        <a:t>Source 4</a:t>
                      </a:r>
                      <a:endParaRPr lang="en-GB" dirty="0"/>
                    </a:p>
                  </a:txBody>
                  <a:tcPr/>
                </a:tc>
              </a:tr>
              <a:tr h="396156">
                <a:tc>
                  <a:txBody>
                    <a:bodyPr/>
                    <a:lstStyle/>
                    <a:p>
                      <a:r>
                        <a:rPr lang="en-GB" dirty="0" smtClean="0"/>
                        <a:t>Main idea A</a:t>
                      </a:r>
                      <a:endParaRPr lang="en-GB" dirty="0"/>
                    </a:p>
                  </a:txBody>
                  <a:tcPr/>
                </a:tc>
                <a:tc>
                  <a:txBody>
                    <a:bodyPr/>
                    <a:lstStyle/>
                    <a:p>
                      <a:endParaRPr lang="en-GB" dirty="0" smtClean="0"/>
                    </a:p>
                    <a:p>
                      <a:endParaRPr lang="en-GB" dirty="0" smtClean="0"/>
                    </a:p>
                    <a:p>
                      <a:endParaRPr lang="en-GB" dirty="0" smtClean="0"/>
                    </a:p>
                    <a:p>
                      <a:endParaRPr lang="en-GB" dirty="0" smtClean="0"/>
                    </a:p>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r>
              <a:tr h="396156">
                <a:tc>
                  <a:txBody>
                    <a:bodyPr/>
                    <a:lstStyle/>
                    <a:p>
                      <a:r>
                        <a:rPr lang="en-GB" dirty="0" smtClean="0"/>
                        <a:t>Main Idea B</a:t>
                      </a:r>
                      <a:endParaRPr lang="en-GB" dirty="0"/>
                    </a:p>
                  </a:txBody>
                  <a:tcPr/>
                </a:tc>
                <a:tc>
                  <a:txBody>
                    <a:bodyPr/>
                    <a:lstStyle/>
                    <a:p>
                      <a:endParaRPr lang="en-GB" dirty="0" smtClean="0"/>
                    </a:p>
                    <a:p>
                      <a:endParaRPr lang="en-GB" dirty="0" smtClean="0"/>
                    </a:p>
                    <a:p>
                      <a:endParaRPr lang="en-GB" dirty="0" smtClean="0"/>
                    </a:p>
                    <a:p>
                      <a:endParaRPr lang="en-GB" dirty="0" smtClean="0"/>
                    </a:p>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r>
              <a:tr h="396156">
                <a:tc>
                  <a:txBody>
                    <a:bodyPr/>
                    <a:lstStyle/>
                    <a:p>
                      <a:r>
                        <a:rPr lang="en-GB" dirty="0" smtClean="0"/>
                        <a:t>Main idea C</a:t>
                      </a:r>
                    </a:p>
                    <a:p>
                      <a:endParaRPr lang="en-GB" dirty="0" smtClean="0"/>
                    </a:p>
                    <a:p>
                      <a:endParaRPr lang="en-GB" dirty="0" smtClean="0"/>
                    </a:p>
                    <a:p>
                      <a:endParaRPr lang="en-GB" dirty="0" smtClean="0"/>
                    </a:p>
                    <a:p>
                      <a:endParaRPr lang="en-GB" dirty="0" smtClean="0"/>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r>
            </a:tbl>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hlinkClick r:id="rId2"/>
          </p:cNvPr>
          <p:cNvSpPr/>
          <p:nvPr/>
        </p:nvSpPr>
        <p:spPr>
          <a:xfrm>
            <a:off x="785786" y="785794"/>
            <a:ext cx="7786742" cy="4862870"/>
          </a:xfrm>
          <a:prstGeom prst="rect">
            <a:avLst/>
          </a:prstGeom>
          <a:solidFill>
            <a:schemeClr val="bg1"/>
          </a:solidFill>
        </p:spPr>
        <p:txBody>
          <a:bodyPr wrap="square">
            <a:spAutoFit/>
          </a:bodyPr>
          <a:lstStyle/>
          <a:p>
            <a:r>
              <a:rPr lang="en-US" sz="9000" b="1" dirty="0" smtClean="0">
                <a:ln>
                  <a:prstDash val="solid"/>
                </a:ln>
                <a:solidFill>
                  <a:srgbClr val="503D67"/>
                </a:solidFill>
                <a:effectLst>
                  <a:outerShdw blurRad="88000" dist="50800" dir="5040000" algn="tl">
                    <a:schemeClr val="accent4">
                      <a:tint val="80000"/>
                      <a:satMod val="250000"/>
                      <a:alpha val="45000"/>
                    </a:schemeClr>
                  </a:outerShdw>
                </a:effectLst>
                <a:latin typeface="Segoe Print" pitchFamily="2" charset="0"/>
              </a:rPr>
              <a:t>So What!?</a:t>
            </a:r>
          </a:p>
          <a:p>
            <a:r>
              <a:rPr lang="en-US" sz="2000" b="1" dirty="0" smtClean="0">
                <a:ln>
                  <a:prstDash val="solid"/>
                </a:ln>
                <a:solidFill>
                  <a:srgbClr val="503D67"/>
                </a:solidFill>
                <a:effectLst>
                  <a:outerShdw blurRad="88000" dist="50800" dir="5040000" algn="tl">
                    <a:schemeClr val="accent4">
                      <a:tint val="80000"/>
                      <a:satMod val="250000"/>
                      <a:alpha val="45000"/>
                    </a:schemeClr>
                  </a:outerShdw>
                </a:effectLst>
                <a:latin typeface="Segoe Print" pitchFamily="2" charset="0"/>
              </a:rPr>
              <a:t>Always bear in mind the </a:t>
            </a:r>
            <a:r>
              <a:rPr lang="en-US" sz="2000" b="1" u="sng" dirty="0" smtClean="0">
                <a:ln>
                  <a:prstDash val="solid"/>
                </a:ln>
                <a:solidFill>
                  <a:srgbClr val="503D67"/>
                </a:solidFill>
                <a:effectLst>
                  <a:outerShdw blurRad="88000" dist="50800" dir="5040000" algn="tl">
                    <a:schemeClr val="accent4">
                      <a:tint val="80000"/>
                      <a:satMod val="250000"/>
                      <a:alpha val="45000"/>
                    </a:schemeClr>
                  </a:outerShdw>
                </a:effectLst>
                <a:latin typeface="Segoe Print" pitchFamily="2" charset="0"/>
              </a:rPr>
              <a:t>importance</a:t>
            </a:r>
            <a:r>
              <a:rPr lang="en-US" sz="2000" b="1" dirty="0" smtClean="0">
                <a:ln>
                  <a:prstDash val="solid"/>
                </a:ln>
                <a:solidFill>
                  <a:srgbClr val="503D67"/>
                </a:solidFill>
                <a:effectLst>
                  <a:outerShdw blurRad="88000" dist="50800" dir="5040000" algn="tl">
                    <a:schemeClr val="accent4">
                      <a:tint val="80000"/>
                      <a:satMod val="250000"/>
                      <a:alpha val="45000"/>
                    </a:schemeClr>
                  </a:outerShdw>
                </a:effectLst>
                <a:latin typeface="Segoe Print" pitchFamily="2" charset="0"/>
              </a:rPr>
              <a:t> of the research you are describing in terms of how this has advanced knowledge in the field, how it links with other studies and how it relates to your own research topic.</a:t>
            </a:r>
          </a:p>
          <a:p>
            <a:endParaRPr lang="en-US" sz="2000" b="1" dirty="0" smtClean="0">
              <a:ln>
                <a:prstDash val="solid"/>
              </a:ln>
              <a:solidFill>
                <a:srgbClr val="503D67"/>
              </a:solidFill>
              <a:effectLst>
                <a:outerShdw blurRad="88000" dist="50800" dir="5040000" algn="tl">
                  <a:schemeClr val="accent4">
                    <a:tint val="80000"/>
                    <a:satMod val="250000"/>
                    <a:alpha val="45000"/>
                  </a:schemeClr>
                </a:outerShdw>
              </a:effectLst>
              <a:latin typeface="Segoe Print" pitchFamily="2" charset="0"/>
            </a:endParaRPr>
          </a:p>
          <a:p>
            <a:r>
              <a:rPr lang="en-US" sz="2000" b="1" dirty="0" smtClean="0">
                <a:ln>
                  <a:prstDash val="solid"/>
                </a:ln>
                <a:solidFill>
                  <a:srgbClr val="503D67"/>
                </a:solidFill>
                <a:effectLst>
                  <a:outerShdw blurRad="88000" dist="50800" dir="5040000" algn="tl">
                    <a:schemeClr val="accent4">
                      <a:tint val="80000"/>
                      <a:satMod val="250000"/>
                      <a:alpha val="45000"/>
                    </a:schemeClr>
                  </a:outerShdw>
                </a:effectLst>
                <a:latin typeface="Segoe Print" pitchFamily="2" charset="0"/>
              </a:rPr>
              <a:t>A literature review should not just present the research that has been conducted but also needs to address why it matters.</a:t>
            </a:r>
          </a:p>
          <a:p>
            <a:endParaRPr lang="en-US" sz="2000" b="1" dirty="0" smtClean="0">
              <a:ln>
                <a:prstDash val="solid"/>
              </a:ln>
              <a:solidFill>
                <a:srgbClr val="503D67"/>
              </a:solidFill>
              <a:effectLst>
                <a:outerShdw blurRad="88000" dist="50800" dir="5040000" algn="tl">
                  <a:schemeClr val="accent4">
                    <a:tint val="80000"/>
                    <a:satMod val="250000"/>
                    <a:alpha val="45000"/>
                  </a:schemeClr>
                </a:outerShdw>
              </a:effectLst>
              <a:latin typeface="Segoe Print" pitchFamily="2" charset="0"/>
            </a:endParaRPr>
          </a:p>
          <a:p>
            <a:r>
              <a:rPr lang="en-US" sz="2000" b="1" dirty="0" smtClean="0">
                <a:ln>
                  <a:prstDash val="solid"/>
                </a:ln>
                <a:solidFill>
                  <a:srgbClr val="503D67"/>
                </a:solidFill>
                <a:effectLst>
                  <a:outerShdw blurRad="88000" dist="50800" dir="5040000" algn="tl">
                    <a:schemeClr val="accent4">
                      <a:tint val="80000"/>
                      <a:satMod val="250000"/>
                      <a:alpha val="45000"/>
                    </a:schemeClr>
                  </a:outerShdw>
                </a:effectLst>
                <a:latin typeface="Segoe Print" pitchFamily="2" charset="0"/>
              </a:rPr>
              <a:t>When reading or writing about </a:t>
            </a:r>
            <a:r>
              <a:rPr lang="en-US" sz="2000" b="1" smtClean="0">
                <a:ln>
                  <a:prstDash val="solid"/>
                </a:ln>
                <a:solidFill>
                  <a:srgbClr val="503D67"/>
                </a:solidFill>
                <a:effectLst>
                  <a:outerShdw blurRad="88000" dist="50800" dir="5040000" algn="tl">
                    <a:schemeClr val="accent4">
                      <a:tint val="80000"/>
                      <a:satMod val="250000"/>
                      <a:alpha val="45000"/>
                    </a:schemeClr>
                  </a:outerShdw>
                </a:effectLst>
                <a:latin typeface="Segoe Print" pitchFamily="2" charset="0"/>
              </a:rPr>
              <a:t>sources, always </a:t>
            </a:r>
            <a:r>
              <a:rPr lang="en-US" sz="2000" b="1" dirty="0" smtClean="0">
                <a:ln>
                  <a:prstDash val="solid"/>
                </a:ln>
                <a:solidFill>
                  <a:srgbClr val="503D67"/>
                </a:solidFill>
                <a:effectLst>
                  <a:outerShdw blurRad="88000" dist="50800" dir="5040000" algn="tl">
                    <a:schemeClr val="accent4">
                      <a:tint val="80000"/>
                      <a:satMod val="250000"/>
                      <a:alpha val="45000"/>
                    </a:schemeClr>
                  </a:outerShdw>
                </a:effectLst>
                <a:latin typeface="Segoe Print" pitchFamily="2" charset="0"/>
              </a:rPr>
              <a:t>remember to ask yourself…so what!?</a:t>
            </a:r>
            <a:endParaRPr lang="en-US" sz="2000" b="1" dirty="0">
              <a:ln>
                <a:prstDash val="solid"/>
              </a:ln>
              <a:solidFill>
                <a:srgbClr val="503D67"/>
              </a:solidFill>
              <a:latin typeface="Segoe Print" pitchFamily="2"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indent="0">
              <a:buNone/>
            </a:pPr>
            <a:r>
              <a:rPr lang="en-GB" sz="3000" dirty="0" smtClean="0">
                <a:solidFill>
                  <a:srgbClr val="503D67"/>
                </a:solidFill>
                <a:latin typeface="Segoe Print" pitchFamily="2" charset="0"/>
              </a:rPr>
              <a:t>Critical account of research that has been published in your field</a:t>
            </a:r>
          </a:p>
          <a:p>
            <a:pPr indent="0">
              <a:buNone/>
            </a:pPr>
            <a:r>
              <a:rPr lang="en-GB" sz="3000" dirty="0" smtClean="0">
                <a:solidFill>
                  <a:srgbClr val="70578F"/>
                </a:solidFill>
                <a:latin typeface="Segoe Print" pitchFamily="2" charset="0"/>
              </a:rPr>
              <a:t>Analysis of existing sources to build up a picture of current knowledge</a:t>
            </a:r>
          </a:p>
          <a:p>
            <a:pPr indent="0">
              <a:buNone/>
            </a:pPr>
            <a:r>
              <a:rPr lang="en-GB" sz="3000" dirty="0" smtClean="0">
                <a:solidFill>
                  <a:srgbClr val="8D75AB"/>
                </a:solidFill>
                <a:latin typeface="Segoe Print" pitchFamily="2" charset="0"/>
              </a:rPr>
              <a:t>Examination of how your research topic fits into this picture</a:t>
            </a:r>
          </a:p>
        </p:txBody>
      </p:sp>
      <p:sp>
        <p:nvSpPr>
          <p:cNvPr id="4" name="Rectangle 3"/>
          <p:cNvSpPr/>
          <p:nvPr/>
        </p:nvSpPr>
        <p:spPr>
          <a:xfrm>
            <a:off x="3325050" y="428604"/>
            <a:ext cx="5606023" cy="553998"/>
          </a:xfrm>
          <a:prstGeom prst="rect">
            <a:avLst/>
          </a:prstGeom>
          <a:noFill/>
        </p:spPr>
        <p:txBody>
          <a:bodyPr wrap="non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n-US" sz="3000" b="1" cap="none" spc="0" dirty="0" smtClean="0">
                <a:ln>
                  <a:prstDash val="solid"/>
                </a:ln>
                <a:solidFill>
                  <a:srgbClr val="2D223A"/>
                </a:solidFill>
                <a:effectLst>
                  <a:outerShdw blurRad="88000" dist="50800" dir="5040000" algn="tl">
                    <a:schemeClr val="accent4">
                      <a:tint val="80000"/>
                      <a:satMod val="250000"/>
                      <a:alpha val="45000"/>
                    </a:schemeClr>
                  </a:outerShdw>
                </a:effectLst>
                <a:latin typeface="Segoe Print" pitchFamily="2" charset="0"/>
              </a:rPr>
              <a:t>What is a literature review?</a:t>
            </a:r>
            <a:endParaRPr lang="en-US" sz="3000" b="1" cap="none" spc="0" dirty="0">
              <a:ln>
                <a:prstDash val="solid"/>
              </a:ln>
              <a:solidFill>
                <a:srgbClr val="2D223A"/>
              </a:solidFill>
              <a:effectLst>
                <a:outerShdw blurRad="88000" dist="50800" dir="5040000" algn="tl">
                  <a:schemeClr val="accent4">
                    <a:tint val="80000"/>
                    <a:satMod val="250000"/>
                    <a:alpha val="45000"/>
                  </a:schemeClr>
                </a:outerShdw>
              </a:effectLst>
              <a:latin typeface="Segoe Print" pitchFamily="2"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lgn="ctr">
              <a:buNone/>
            </a:pPr>
            <a:r>
              <a:rPr lang="en-GB" sz="6500" dirty="0" smtClean="0">
                <a:solidFill>
                  <a:srgbClr val="503D67"/>
                </a:solidFill>
                <a:latin typeface="Segoe Print" pitchFamily="2" charset="0"/>
              </a:rPr>
              <a:t>Difference between literature review and regular essay</a:t>
            </a:r>
            <a:endParaRPr lang="en-GB" sz="6500" dirty="0">
              <a:solidFill>
                <a:srgbClr val="503D67"/>
              </a:solidFill>
              <a:latin typeface="Segoe Print" pitchFamily="2" charset="0"/>
            </a:endParaRPr>
          </a:p>
        </p:txBody>
      </p:sp>
      <p:sp>
        <p:nvSpPr>
          <p:cNvPr id="4" name="Rectangle 3"/>
          <p:cNvSpPr/>
          <p:nvPr/>
        </p:nvSpPr>
        <p:spPr>
          <a:xfrm>
            <a:off x="4353374" y="428604"/>
            <a:ext cx="3549370" cy="553998"/>
          </a:xfrm>
          <a:prstGeom prst="rect">
            <a:avLst/>
          </a:prstGeom>
          <a:noFill/>
        </p:spPr>
        <p:txBody>
          <a:bodyPr wrap="non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n-US" sz="3000" b="1" cap="none" spc="0" dirty="0" smtClean="0">
                <a:ln>
                  <a:prstDash val="solid"/>
                </a:ln>
                <a:solidFill>
                  <a:srgbClr val="2D223A"/>
                </a:solidFill>
                <a:effectLst>
                  <a:outerShdw blurRad="88000" dist="50800" dir="5040000" algn="tl">
                    <a:schemeClr val="accent4">
                      <a:tint val="80000"/>
                      <a:satMod val="250000"/>
                      <a:alpha val="45000"/>
                    </a:schemeClr>
                  </a:outerShdw>
                </a:effectLst>
                <a:latin typeface="Segoe Print" pitchFamily="2" charset="0"/>
              </a:rPr>
              <a:t>Literature review</a:t>
            </a:r>
            <a:endParaRPr lang="en-US" sz="3000" b="1" cap="none" spc="0" dirty="0">
              <a:ln>
                <a:prstDash val="solid"/>
              </a:ln>
              <a:solidFill>
                <a:srgbClr val="2D223A"/>
              </a:solidFill>
              <a:effectLst>
                <a:outerShdw blurRad="88000" dist="50800" dir="5040000" algn="tl">
                  <a:schemeClr val="accent4">
                    <a:tint val="80000"/>
                    <a:satMod val="250000"/>
                    <a:alpha val="45000"/>
                  </a:schemeClr>
                </a:outerShdw>
              </a:effectLst>
              <a:latin typeface="Segoe Print" pitchFamily="2"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714876" y="428604"/>
            <a:ext cx="3549370" cy="553998"/>
          </a:xfrm>
          <a:prstGeom prst="rect">
            <a:avLst/>
          </a:prstGeom>
          <a:noFill/>
        </p:spPr>
        <p:txBody>
          <a:bodyPr wrap="non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n-US" sz="3000" b="1" cap="none" spc="0" dirty="0" smtClean="0">
                <a:ln>
                  <a:prstDash val="solid"/>
                </a:ln>
                <a:solidFill>
                  <a:srgbClr val="2D223A"/>
                </a:solidFill>
                <a:effectLst>
                  <a:outerShdw blurRad="88000" dist="50800" dir="5040000" algn="tl">
                    <a:schemeClr val="accent4">
                      <a:tint val="80000"/>
                      <a:satMod val="250000"/>
                      <a:alpha val="45000"/>
                    </a:schemeClr>
                  </a:outerShdw>
                </a:effectLst>
                <a:latin typeface="Segoe Print" pitchFamily="2" charset="0"/>
              </a:rPr>
              <a:t>Literature review</a:t>
            </a:r>
            <a:endParaRPr lang="en-US" sz="3000" b="1" cap="none" spc="0" dirty="0">
              <a:ln>
                <a:prstDash val="solid"/>
              </a:ln>
              <a:solidFill>
                <a:srgbClr val="2D223A"/>
              </a:solidFill>
              <a:effectLst>
                <a:outerShdw blurRad="88000" dist="50800" dir="5040000" algn="tl">
                  <a:schemeClr val="accent4">
                    <a:tint val="80000"/>
                    <a:satMod val="250000"/>
                    <a:alpha val="45000"/>
                  </a:schemeClr>
                </a:outerShdw>
              </a:effectLst>
              <a:latin typeface="Segoe Print" pitchFamily="2" charset="0"/>
            </a:endParaRPr>
          </a:p>
        </p:txBody>
      </p:sp>
      <p:sp>
        <p:nvSpPr>
          <p:cNvPr id="5" name="Rectangle 4"/>
          <p:cNvSpPr/>
          <p:nvPr/>
        </p:nvSpPr>
        <p:spPr>
          <a:xfrm>
            <a:off x="1071538" y="428604"/>
            <a:ext cx="1221809" cy="553998"/>
          </a:xfrm>
          <a:prstGeom prst="rect">
            <a:avLst/>
          </a:prstGeom>
          <a:noFill/>
        </p:spPr>
        <p:txBody>
          <a:bodyPr wrap="non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n-US" sz="3000" b="1" cap="none" spc="0" dirty="0" smtClean="0">
                <a:ln>
                  <a:prstDash val="solid"/>
                </a:ln>
                <a:solidFill>
                  <a:srgbClr val="7030A0"/>
                </a:solidFill>
                <a:effectLst>
                  <a:outerShdw blurRad="88000" dist="50800" dir="5040000" algn="tl">
                    <a:schemeClr val="accent4">
                      <a:tint val="80000"/>
                      <a:satMod val="250000"/>
                      <a:alpha val="45000"/>
                    </a:schemeClr>
                  </a:outerShdw>
                </a:effectLst>
                <a:latin typeface="Segoe Print" pitchFamily="2" charset="0"/>
              </a:rPr>
              <a:t>Essay</a:t>
            </a:r>
            <a:endParaRPr lang="en-US" sz="3000" b="1" cap="none" spc="0" dirty="0">
              <a:ln>
                <a:prstDash val="solid"/>
              </a:ln>
              <a:solidFill>
                <a:srgbClr val="7030A0"/>
              </a:solidFill>
              <a:effectLst>
                <a:outerShdw blurRad="88000" dist="50800" dir="5040000" algn="tl">
                  <a:schemeClr val="accent4">
                    <a:tint val="80000"/>
                    <a:satMod val="250000"/>
                    <a:alpha val="45000"/>
                  </a:schemeClr>
                </a:outerShdw>
              </a:effectLst>
              <a:latin typeface="Segoe Print" pitchFamily="2" charset="0"/>
            </a:endParaRPr>
          </a:p>
        </p:txBody>
      </p:sp>
      <p:sp>
        <p:nvSpPr>
          <p:cNvPr id="6" name="TextBox 5"/>
          <p:cNvSpPr txBox="1"/>
          <p:nvPr/>
        </p:nvSpPr>
        <p:spPr>
          <a:xfrm>
            <a:off x="428596" y="971306"/>
            <a:ext cx="3714776" cy="1015663"/>
          </a:xfrm>
          <a:prstGeom prst="rect">
            <a:avLst/>
          </a:prstGeom>
          <a:noFill/>
          <a:ln>
            <a:solidFill>
              <a:srgbClr val="2D223A"/>
            </a:solidFill>
          </a:ln>
        </p:spPr>
        <p:txBody>
          <a:bodyPr wrap="square" rtlCol="0">
            <a:spAutoFit/>
          </a:bodyPr>
          <a:lstStyle/>
          <a:p>
            <a:r>
              <a:rPr lang="en-GB" sz="2000" dirty="0" smtClean="0">
                <a:solidFill>
                  <a:srgbClr val="7030A0"/>
                </a:solidFill>
                <a:latin typeface="Segoe Print" pitchFamily="2" charset="0"/>
              </a:rPr>
              <a:t>Focussed on answering a specific question/arguing a case</a:t>
            </a:r>
            <a:endParaRPr lang="en-GB" sz="2000" dirty="0"/>
          </a:p>
        </p:txBody>
      </p:sp>
      <p:sp>
        <p:nvSpPr>
          <p:cNvPr id="7" name="TextBox 6"/>
          <p:cNvSpPr txBox="1"/>
          <p:nvPr/>
        </p:nvSpPr>
        <p:spPr>
          <a:xfrm>
            <a:off x="4643438" y="928670"/>
            <a:ext cx="3786214" cy="1938992"/>
          </a:xfrm>
          <a:prstGeom prst="rect">
            <a:avLst/>
          </a:prstGeom>
          <a:noFill/>
          <a:ln>
            <a:solidFill>
              <a:srgbClr val="7A5F9B"/>
            </a:solidFill>
          </a:ln>
        </p:spPr>
        <p:txBody>
          <a:bodyPr wrap="square" rtlCol="0">
            <a:spAutoFit/>
          </a:bodyPr>
          <a:lstStyle/>
          <a:p>
            <a:r>
              <a:rPr lang="en-GB" sz="2000" dirty="0" smtClean="0">
                <a:solidFill>
                  <a:srgbClr val="2D223A"/>
                </a:solidFill>
                <a:latin typeface="Segoe Print" pitchFamily="2" charset="0"/>
              </a:rPr>
              <a:t>Gives overview of current thinking in your field/specific area and how this relates to the question you will address in your research</a:t>
            </a:r>
            <a:endParaRPr lang="en-GB" sz="2000" dirty="0"/>
          </a:p>
        </p:txBody>
      </p:sp>
      <p:sp>
        <p:nvSpPr>
          <p:cNvPr id="8" name="TextBox 7"/>
          <p:cNvSpPr txBox="1"/>
          <p:nvPr/>
        </p:nvSpPr>
        <p:spPr>
          <a:xfrm>
            <a:off x="428596" y="3028891"/>
            <a:ext cx="3714776" cy="1015663"/>
          </a:xfrm>
          <a:prstGeom prst="rect">
            <a:avLst/>
          </a:prstGeom>
          <a:noFill/>
          <a:ln>
            <a:solidFill>
              <a:srgbClr val="2D223A"/>
            </a:solidFill>
          </a:ln>
        </p:spPr>
        <p:txBody>
          <a:bodyPr wrap="square" rtlCol="0">
            <a:spAutoFit/>
          </a:bodyPr>
          <a:lstStyle/>
          <a:p>
            <a:r>
              <a:rPr lang="en-GB" sz="2000" dirty="0" smtClean="0">
                <a:solidFill>
                  <a:srgbClr val="7030A0"/>
                </a:solidFill>
                <a:latin typeface="Segoe Print" pitchFamily="2" charset="0"/>
              </a:rPr>
              <a:t>Will involve selecting evidence to support your ideas</a:t>
            </a:r>
            <a:endParaRPr lang="en-GB" sz="2000" dirty="0"/>
          </a:p>
        </p:txBody>
      </p:sp>
      <p:sp>
        <p:nvSpPr>
          <p:cNvPr id="10" name="TextBox 9"/>
          <p:cNvSpPr txBox="1"/>
          <p:nvPr/>
        </p:nvSpPr>
        <p:spPr>
          <a:xfrm>
            <a:off x="4643438" y="2984841"/>
            <a:ext cx="3786214" cy="1015663"/>
          </a:xfrm>
          <a:prstGeom prst="rect">
            <a:avLst/>
          </a:prstGeom>
          <a:noFill/>
          <a:ln>
            <a:solidFill>
              <a:srgbClr val="7A5F9B"/>
            </a:solidFill>
          </a:ln>
        </p:spPr>
        <p:txBody>
          <a:bodyPr wrap="square" rtlCol="0">
            <a:spAutoFit/>
          </a:bodyPr>
          <a:lstStyle/>
          <a:p>
            <a:r>
              <a:rPr lang="en-GB" sz="2000" dirty="0" smtClean="0">
                <a:solidFill>
                  <a:srgbClr val="2D223A"/>
                </a:solidFill>
                <a:latin typeface="Segoe Print" pitchFamily="2" charset="0"/>
              </a:rPr>
              <a:t>Involves critical analysis of many sources to build a broad picture of the topic</a:t>
            </a:r>
            <a:endParaRPr lang="en-GB" sz="2000" dirty="0"/>
          </a:p>
        </p:txBody>
      </p:sp>
      <p:sp>
        <p:nvSpPr>
          <p:cNvPr id="11" name="TextBox 10"/>
          <p:cNvSpPr txBox="1"/>
          <p:nvPr/>
        </p:nvSpPr>
        <p:spPr>
          <a:xfrm>
            <a:off x="428596" y="4177263"/>
            <a:ext cx="3714776" cy="1323439"/>
          </a:xfrm>
          <a:prstGeom prst="rect">
            <a:avLst/>
          </a:prstGeom>
          <a:noFill/>
          <a:ln>
            <a:solidFill>
              <a:srgbClr val="2D223A"/>
            </a:solidFill>
          </a:ln>
        </p:spPr>
        <p:txBody>
          <a:bodyPr wrap="square" rtlCol="0">
            <a:spAutoFit/>
          </a:bodyPr>
          <a:lstStyle/>
          <a:p>
            <a:r>
              <a:rPr lang="en-GB" sz="2000" dirty="0" smtClean="0">
                <a:solidFill>
                  <a:srgbClr val="7030A0"/>
                </a:solidFill>
                <a:latin typeface="Segoe Print" pitchFamily="2" charset="0"/>
              </a:rPr>
              <a:t>Will have a conclusion which tries to answer the research question you have set</a:t>
            </a:r>
            <a:endParaRPr lang="en-GB" sz="2000" dirty="0"/>
          </a:p>
        </p:txBody>
      </p:sp>
      <p:sp>
        <p:nvSpPr>
          <p:cNvPr id="13" name="Rectangle 12"/>
          <p:cNvSpPr/>
          <p:nvPr/>
        </p:nvSpPr>
        <p:spPr>
          <a:xfrm>
            <a:off x="4643438" y="4111189"/>
            <a:ext cx="3786214" cy="2554545"/>
          </a:xfrm>
          <a:prstGeom prst="rect">
            <a:avLst/>
          </a:prstGeom>
          <a:ln>
            <a:solidFill>
              <a:srgbClr val="7A5F9B"/>
            </a:solidFill>
          </a:ln>
        </p:spPr>
        <p:txBody>
          <a:bodyPr wrap="square">
            <a:spAutoFit/>
          </a:bodyPr>
          <a:lstStyle/>
          <a:p>
            <a:r>
              <a:rPr lang="en-GB" sz="2000" dirty="0" smtClean="0">
                <a:solidFill>
                  <a:srgbClr val="2D223A"/>
                </a:solidFill>
                <a:latin typeface="Segoe Print" pitchFamily="2" charset="0"/>
              </a:rPr>
              <a:t>Will have a conclusion about current thinking in the field, how this fits in with your research question and how your research could further knowledge of the topic or challenge existing theories</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071678"/>
            <a:ext cx="8229600" cy="4054485"/>
          </a:xfrm>
        </p:spPr>
        <p:txBody>
          <a:bodyPr>
            <a:normAutofit lnSpcReduction="10000"/>
          </a:bodyPr>
          <a:lstStyle/>
          <a:p>
            <a:pPr>
              <a:buNone/>
            </a:pPr>
            <a:r>
              <a:rPr lang="en-GB" dirty="0" smtClean="0">
                <a:solidFill>
                  <a:srgbClr val="2D223A"/>
                </a:solidFill>
                <a:latin typeface="Segoe Print" pitchFamily="2" charset="0"/>
              </a:rPr>
              <a:t>Getting a general idea of the topic...</a:t>
            </a:r>
          </a:p>
          <a:p>
            <a:pPr>
              <a:buNone/>
            </a:pPr>
            <a:endParaRPr lang="en-GB" dirty="0" smtClean="0">
              <a:solidFill>
                <a:srgbClr val="2D223A"/>
              </a:solidFill>
              <a:latin typeface="Segoe Print" pitchFamily="2" charset="0"/>
            </a:endParaRPr>
          </a:p>
          <a:p>
            <a:pPr>
              <a:buNone/>
            </a:pPr>
            <a:endParaRPr lang="en-GB" dirty="0" smtClean="0">
              <a:solidFill>
                <a:srgbClr val="2D223A"/>
              </a:solidFill>
              <a:latin typeface="Segoe Print" pitchFamily="2" charset="0"/>
            </a:endParaRPr>
          </a:p>
          <a:p>
            <a:pPr>
              <a:buNone/>
            </a:pPr>
            <a:endParaRPr lang="en-GB" dirty="0" smtClean="0">
              <a:solidFill>
                <a:srgbClr val="2D223A"/>
              </a:solidFill>
              <a:latin typeface="Segoe Print" pitchFamily="2" charset="0"/>
            </a:endParaRPr>
          </a:p>
          <a:p>
            <a:pPr>
              <a:buNone/>
            </a:pPr>
            <a:endParaRPr lang="en-GB" dirty="0" smtClean="0">
              <a:solidFill>
                <a:srgbClr val="2D223A"/>
              </a:solidFill>
              <a:latin typeface="Segoe Print" pitchFamily="2" charset="0"/>
            </a:endParaRPr>
          </a:p>
          <a:p>
            <a:pPr>
              <a:buNone/>
            </a:pPr>
            <a:endParaRPr lang="en-GB" dirty="0" smtClean="0">
              <a:solidFill>
                <a:srgbClr val="2D223A"/>
              </a:solidFill>
              <a:latin typeface="Segoe Print" pitchFamily="2" charset="0"/>
            </a:endParaRPr>
          </a:p>
          <a:p>
            <a:pPr>
              <a:buNone/>
            </a:pPr>
            <a:endParaRPr lang="en-GB" sz="2000" dirty="0" smtClean="0">
              <a:solidFill>
                <a:srgbClr val="2D223A"/>
              </a:solidFill>
              <a:latin typeface="Segoe Print" pitchFamily="2" charset="0"/>
            </a:endParaRPr>
          </a:p>
          <a:p>
            <a:pPr>
              <a:buNone/>
            </a:pPr>
            <a:r>
              <a:rPr lang="en-GB" sz="2000" dirty="0" smtClean="0">
                <a:solidFill>
                  <a:srgbClr val="2D223A"/>
                </a:solidFill>
                <a:latin typeface="Segoe Print" pitchFamily="2" charset="0"/>
              </a:rPr>
              <a:t>In your section of the library	British Library catalogue</a:t>
            </a:r>
          </a:p>
          <a:p>
            <a:pPr>
              <a:buNone/>
            </a:pPr>
            <a:endParaRPr lang="en-GB" dirty="0" smtClean="0">
              <a:solidFill>
                <a:srgbClr val="2D223A"/>
              </a:solidFill>
              <a:latin typeface="Segoe Print" pitchFamily="2" charset="0"/>
            </a:endParaRPr>
          </a:p>
        </p:txBody>
      </p:sp>
      <p:sp>
        <p:nvSpPr>
          <p:cNvPr id="4" name="Rectangle 3"/>
          <p:cNvSpPr/>
          <p:nvPr/>
        </p:nvSpPr>
        <p:spPr>
          <a:xfrm>
            <a:off x="1500166" y="428604"/>
            <a:ext cx="6021200" cy="1015663"/>
          </a:xfrm>
          <a:prstGeom prst="rect">
            <a:avLst/>
          </a:prstGeom>
          <a:noFill/>
        </p:spPr>
        <p:txBody>
          <a:bodyPr wrap="non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n-US" sz="3000" b="1" cap="none" spc="0" dirty="0" smtClean="0">
                <a:ln>
                  <a:prstDash val="solid"/>
                </a:ln>
                <a:solidFill>
                  <a:srgbClr val="2D223A"/>
                </a:solidFill>
                <a:effectLst>
                  <a:outerShdw blurRad="88000" dist="50800" dir="5040000" algn="tl">
                    <a:schemeClr val="accent4">
                      <a:tint val="80000"/>
                      <a:satMod val="250000"/>
                      <a:alpha val="45000"/>
                    </a:schemeClr>
                  </a:outerShdw>
                </a:effectLst>
                <a:latin typeface="Segoe Print" pitchFamily="2" charset="0"/>
              </a:rPr>
              <a:t>Conducting research for your </a:t>
            </a:r>
            <a:br>
              <a:rPr lang="en-US" sz="3000" b="1" cap="none" spc="0" dirty="0" smtClean="0">
                <a:ln>
                  <a:prstDash val="solid"/>
                </a:ln>
                <a:solidFill>
                  <a:srgbClr val="2D223A"/>
                </a:solidFill>
                <a:effectLst>
                  <a:outerShdw blurRad="88000" dist="50800" dir="5040000" algn="tl">
                    <a:schemeClr val="accent4">
                      <a:tint val="80000"/>
                      <a:satMod val="250000"/>
                      <a:alpha val="45000"/>
                    </a:schemeClr>
                  </a:outerShdw>
                </a:effectLst>
                <a:latin typeface="Segoe Print" pitchFamily="2" charset="0"/>
              </a:rPr>
            </a:br>
            <a:r>
              <a:rPr lang="en-US" sz="3000" b="1" cap="none" spc="0" dirty="0" smtClean="0">
                <a:ln>
                  <a:prstDash val="solid"/>
                </a:ln>
                <a:solidFill>
                  <a:srgbClr val="2D223A"/>
                </a:solidFill>
                <a:effectLst>
                  <a:outerShdw blurRad="88000" dist="50800" dir="5040000" algn="tl">
                    <a:schemeClr val="accent4">
                      <a:tint val="80000"/>
                      <a:satMod val="250000"/>
                      <a:alpha val="45000"/>
                    </a:schemeClr>
                  </a:outerShdw>
                </a:effectLst>
                <a:latin typeface="Segoe Print" pitchFamily="2" charset="0"/>
              </a:rPr>
              <a:t>Literatur</a:t>
            </a:r>
            <a:r>
              <a:rPr lang="en-US" sz="3000" b="1" dirty="0" smtClean="0">
                <a:ln>
                  <a:prstDash val="solid"/>
                </a:ln>
                <a:solidFill>
                  <a:srgbClr val="2D223A"/>
                </a:solidFill>
                <a:effectLst>
                  <a:outerShdw blurRad="88000" dist="50800" dir="5040000" algn="tl">
                    <a:schemeClr val="accent4">
                      <a:tint val="80000"/>
                      <a:satMod val="250000"/>
                      <a:alpha val="45000"/>
                    </a:schemeClr>
                  </a:outerShdw>
                </a:effectLst>
                <a:latin typeface="Segoe Print" pitchFamily="2" charset="0"/>
              </a:rPr>
              <a:t>e Review</a:t>
            </a:r>
            <a:endParaRPr lang="en-US" sz="3000" b="1" cap="none" spc="0" dirty="0">
              <a:ln>
                <a:prstDash val="solid"/>
              </a:ln>
              <a:solidFill>
                <a:srgbClr val="2D223A"/>
              </a:solidFill>
              <a:effectLst>
                <a:outerShdw blurRad="88000" dist="50800" dir="5040000" algn="tl">
                  <a:schemeClr val="accent4">
                    <a:tint val="80000"/>
                    <a:satMod val="250000"/>
                    <a:alpha val="45000"/>
                  </a:schemeClr>
                </a:outerShdw>
              </a:effectLst>
              <a:latin typeface="Segoe Print" pitchFamily="2" charset="0"/>
            </a:endParaRPr>
          </a:p>
        </p:txBody>
      </p:sp>
      <p:pic>
        <p:nvPicPr>
          <p:cNvPr id="5122" name="Picture 2" descr="http://static.guim.co.uk/sys-images/GUARDIAN/Pix/pictures/2011/8/12/1313169612900/man-reading-library-007.jpg"/>
          <p:cNvPicPr>
            <a:picLocks noChangeAspect="1" noChangeArrowheads="1"/>
          </p:cNvPicPr>
          <p:nvPr/>
        </p:nvPicPr>
        <p:blipFill>
          <a:blip r:embed="rId2" cstate="print"/>
          <a:srcRect l="11412" r="25000"/>
          <a:stretch>
            <a:fillRect/>
          </a:stretch>
        </p:blipFill>
        <p:spPr bwMode="auto">
          <a:xfrm>
            <a:off x="1214414" y="2857496"/>
            <a:ext cx="2786082" cy="2628900"/>
          </a:xfrm>
          <a:prstGeom prst="rect">
            <a:avLst/>
          </a:prstGeom>
          <a:noFill/>
        </p:spPr>
      </p:pic>
      <p:pic>
        <p:nvPicPr>
          <p:cNvPr id="5124" name="Picture 4" descr="http://albertobarbieri1971.files.wordpress.com/2011/01/british_library.jpg">
            <a:hlinkClick r:id="rId3"/>
          </p:cNvPr>
          <p:cNvPicPr>
            <a:picLocks noChangeAspect="1" noChangeArrowheads="1"/>
          </p:cNvPicPr>
          <p:nvPr/>
        </p:nvPicPr>
        <p:blipFill>
          <a:blip r:embed="rId4" cstate="print"/>
          <a:srcRect/>
          <a:stretch>
            <a:fillRect/>
          </a:stretch>
        </p:blipFill>
        <p:spPr bwMode="auto">
          <a:xfrm>
            <a:off x="5143504" y="2857496"/>
            <a:ext cx="2633644" cy="2633645"/>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071679"/>
            <a:ext cx="8229600" cy="714380"/>
          </a:xfrm>
        </p:spPr>
        <p:txBody>
          <a:bodyPr>
            <a:normAutofit/>
          </a:bodyPr>
          <a:lstStyle/>
          <a:p>
            <a:pPr algn="ctr">
              <a:buNone/>
            </a:pPr>
            <a:r>
              <a:rPr lang="en-GB" dirty="0" smtClean="0">
                <a:solidFill>
                  <a:srgbClr val="2D223A"/>
                </a:solidFill>
                <a:latin typeface="Segoe Print" pitchFamily="2" charset="0"/>
              </a:rPr>
              <a:t>Strategic – Systematic - Focussed</a:t>
            </a:r>
          </a:p>
          <a:p>
            <a:pPr>
              <a:buNone/>
            </a:pPr>
            <a:endParaRPr lang="en-GB" dirty="0" smtClean="0">
              <a:solidFill>
                <a:srgbClr val="2D223A"/>
              </a:solidFill>
              <a:latin typeface="Segoe Print" pitchFamily="2" charset="0"/>
            </a:endParaRPr>
          </a:p>
          <a:p>
            <a:pPr>
              <a:buNone/>
            </a:pPr>
            <a:endParaRPr lang="en-GB" dirty="0" smtClean="0">
              <a:solidFill>
                <a:srgbClr val="2D223A"/>
              </a:solidFill>
              <a:latin typeface="Segoe Print" pitchFamily="2" charset="0"/>
            </a:endParaRPr>
          </a:p>
          <a:p>
            <a:pPr>
              <a:buNone/>
            </a:pPr>
            <a:endParaRPr lang="en-GB" dirty="0" smtClean="0">
              <a:solidFill>
                <a:srgbClr val="2D223A"/>
              </a:solidFill>
              <a:latin typeface="Segoe Print" pitchFamily="2" charset="0"/>
            </a:endParaRPr>
          </a:p>
          <a:p>
            <a:pPr>
              <a:buNone/>
            </a:pPr>
            <a:endParaRPr lang="en-GB" dirty="0" smtClean="0">
              <a:solidFill>
                <a:srgbClr val="2D223A"/>
              </a:solidFill>
              <a:latin typeface="Segoe Print" pitchFamily="2" charset="0"/>
            </a:endParaRPr>
          </a:p>
          <a:p>
            <a:pPr>
              <a:buNone/>
            </a:pPr>
            <a:endParaRPr lang="en-GB" dirty="0" smtClean="0">
              <a:solidFill>
                <a:srgbClr val="2D223A"/>
              </a:solidFill>
              <a:latin typeface="Segoe Print" pitchFamily="2" charset="0"/>
            </a:endParaRPr>
          </a:p>
          <a:p>
            <a:pPr>
              <a:buNone/>
            </a:pPr>
            <a:endParaRPr lang="en-GB" sz="2000" dirty="0" smtClean="0">
              <a:solidFill>
                <a:srgbClr val="2D223A"/>
              </a:solidFill>
              <a:latin typeface="Segoe Print" pitchFamily="2" charset="0"/>
            </a:endParaRPr>
          </a:p>
          <a:p>
            <a:pPr>
              <a:buNone/>
            </a:pPr>
            <a:endParaRPr lang="en-GB" dirty="0" smtClean="0">
              <a:solidFill>
                <a:srgbClr val="2D223A"/>
              </a:solidFill>
              <a:latin typeface="Segoe Print" pitchFamily="2" charset="0"/>
            </a:endParaRPr>
          </a:p>
        </p:txBody>
      </p:sp>
      <p:sp>
        <p:nvSpPr>
          <p:cNvPr id="4" name="Rectangle 3"/>
          <p:cNvSpPr/>
          <p:nvPr/>
        </p:nvSpPr>
        <p:spPr>
          <a:xfrm>
            <a:off x="1500166" y="428604"/>
            <a:ext cx="6021200" cy="1015663"/>
          </a:xfrm>
          <a:prstGeom prst="rect">
            <a:avLst/>
          </a:prstGeom>
          <a:noFill/>
        </p:spPr>
        <p:txBody>
          <a:bodyPr wrap="non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n-US" sz="3000" b="1" cap="none" spc="0" dirty="0" smtClean="0">
                <a:ln>
                  <a:prstDash val="solid"/>
                </a:ln>
                <a:solidFill>
                  <a:srgbClr val="2D223A"/>
                </a:solidFill>
                <a:effectLst>
                  <a:outerShdw blurRad="88000" dist="50800" dir="5040000" algn="tl">
                    <a:schemeClr val="accent4">
                      <a:tint val="80000"/>
                      <a:satMod val="250000"/>
                      <a:alpha val="45000"/>
                    </a:schemeClr>
                  </a:outerShdw>
                </a:effectLst>
                <a:latin typeface="Segoe Print" pitchFamily="2" charset="0"/>
              </a:rPr>
              <a:t>Conducting research for your </a:t>
            </a:r>
            <a:br>
              <a:rPr lang="en-US" sz="3000" b="1" cap="none" spc="0" dirty="0" smtClean="0">
                <a:ln>
                  <a:prstDash val="solid"/>
                </a:ln>
                <a:solidFill>
                  <a:srgbClr val="2D223A"/>
                </a:solidFill>
                <a:effectLst>
                  <a:outerShdw blurRad="88000" dist="50800" dir="5040000" algn="tl">
                    <a:schemeClr val="accent4">
                      <a:tint val="80000"/>
                      <a:satMod val="250000"/>
                      <a:alpha val="45000"/>
                    </a:schemeClr>
                  </a:outerShdw>
                </a:effectLst>
                <a:latin typeface="Segoe Print" pitchFamily="2" charset="0"/>
              </a:rPr>
            </a:br>
            <a:r>
              <a:rPr lang="en-US" sz="3000" b="1" cap="none" spc="0" dirty="0" smtClean="0">
                <a:ln>
                  <a:prstDash val="solid"/>
                </a:ln>
                <a:solidFill>
                  <a:srgbClr val="2D223A"/>
                </a:solidFill>
                <a:effectLst>
                  <a:outerShdw blurRad="88000" dist="50800" dir="5040000" algn="tl">
                    <a:schemeClr val="accent4">
                      <a:tint val="80000"/>
                      <a:satMod val="250000"/>
                      <a:alpha val="45000"/>
                    </a:schemeClr>
                  </a:outerShdw>
                </a:effectLst>
                <a:latin typeface="Segoe Print" pitchFamily="2" charset="0"/>
              </a:rPr>
              <a:t>Literatur</a:t>
            </a:r>
            <a:r>
              <a:rPr lang="en-US" sz="3000" b="1" dirty="0" smtClean="0">
                <a:ln>
                  <a:prstDash val="solid"/>
                </a:ln>
                <a:solidFill>
                  <a:srgbClr val="2D223A"/>
                </a:solidFill>
                <a:effectLst>
                  <a:outerShdw blurRad="88000" dist="50800" dir="5040000" algn="tl">
                    <a:schemeClr val="accent4">
                      <a:tint val="80000"/>
                      <a:satMod val="250000"/>
                      <a:alpha val="45000"/>
                    </a:schemeClr>
                  </a:outerShdw>
                </a:effectLst>
                <a:latin typeface="Segoe Print" pitchFamily="2" charset="0"/>
              </a:rPr>
              <a:t>e Review</a:t>
            </a:r>
            <a:endParaRPr lang="en-US" sz="3000" b="1" cap="none" spc="0" dirty="0">
              <a:ln>
                <a:prstDash val="solid"/>
              </a:ln>
              <a:solidFill>
                <a:srgbClr val="2D223A"/>
              </a:solidFill>
              <a:effectLst>
                <a:outerShdw blurRad="88000" dist="50800" dir="5040000" algn="tl">
                  <a:schemeClr val="accent4">
                    <a:tint val="80000"/>
                    <a:satMod val="250000"/>
                    <a:alpha val="45000"/>
                  </a:schemeClr>
                </a:outerShdw>
              </a:effectLst>
              <a:latin typeface="Segoe Print" pitchFamily="2" charset="0"/>
            </a:endParaRPr>
          </a:p>
        </p:txBody>
      </p:sp>
      <p:pic>
        <p:nvPicPr>
          <p:cNvPr id="22530" name="Picture 2" descr="http://programthis.net/resources/spiral.jpg"/>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785786" y="2786058"/>
            <a:ext cx="3514725" cy="3457576"/>
          </a:xfrm>
          <a:prstGeom prst="rect">
            <a:avLst/>
          </a:prstGeom>
          <a:noFill/>
        </p:spPr>
      </p:pic>
      <p:sp>
        <p:nvSpPr>
          <p:cNvPr id="5" name="Content Placeholder 2"/>
          <p:cNvSpPr txBox="1">
            <a:spLocks/>
          </p:cNvSpPr>
          <p:nvPr/>
        </p:nvSpPr>
        <p:spPr>
          <a:xfrm>
            <a:off x="4357686" y="3071810"/>
            <a:ext cx="4124324" cy="2857519"/>
          </a:xfrm>
          <a:prstGeom prst="rect">
            <a:avLst/>
          </a:prstGeom>
        </p:spPr>
        <p:txBody>
          <a:bodyPr vert="horz" lIns="91440" tIns="45720" rIns="91440" bIns="45720" rtlCol="0">
            <a:normAutofit lnSpcReduction="10000"/>
          </a:bodyPr>
          <a:lstStyle/>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GB" sz="3200" b="0" i="0" u="none" strike="noStrike" kern="1200" cap="none" spc="0" normalizeH="0" baseline="0" noProof="0" dirty="0" smtClean="0">
                <a:ln>
                  <a:noFill/>
                </a:ln>
                <a:solidFill>
                  <a:srgbClr val="503C68"/>
                </a:solidFill>
                <a:effectLst/>
                <a:uLnTx/>
                <a:uFillTx/>
                <a:latin typeface="Segoe Print" pitchFamily="2" charset="0"/>
                <a:ea typeface="+mn-ea"/>
                <a:cs typeface="+mn-cs"/>
              </a:rPr>
              <a:t>Modifying and narrowing</a:t>
            </a:r>
            <a:r>
              <a:rPr kumimoji="0" lang="en-GB" sz="3200" b="0" i="0" u="none" strike="noStrike" kern="1200" cap="none" spc="0" normalizeH="0" noProof="0" dirty="0" smtClean="0">
                <a:ln>
                  <a:noFill/>
                </a:ln>
                <a:solidFill>
                  <a:srgbClr val="503C68"/>
                </a:solidFill>
                <a:effectLst/>
                <a:uLnTx/>
                <a:uFillTx/>
                <a:latin typeface="Segoe Print" pitchFamily="2" charset="0"/>
                <a:ea typeface="+mn-ea"/>
                <a:cs typeface="+mn-cs"/>
              </a:rPr>
              <a:t> </a:t>
            </a:r>
            <a:r>
              <a:rPr kumimoji="0" lang="en-GB" sz="3200" b="0" i="0" u="none" strike="noStrike" kern="1200" cap="none" spc="0" normalizeH="0" baseline="0" noProof="0" dirty="0" smtClean="0">
                <a:ln>
                  <a:noFill/>
                </a:ln>
                <a:solidFill>
                  <a:srgbClr val="503C68"/>
                </a:solidFill>
                <a:effectLst/>
                <a:uLnTx/>
                <a:uFillTx/>
                <a:latin typeface="Segoe Print" pitchFamily="2" charset="0"/>
                <a:ea typeface="+mn-ea"/>
                <a:cs typeface="+mn-cs"/>
              </a:rPr>
              <a:t>until you</a:t>
            </a:r>
            <a:r>
              <a:rPr kumimoji="0" lang="en-GB" sz="3200" b="0" i="0" u="none" strike="noStrike" kern="1200" cap="none" spc="0" normalizeH="0" noProof="0" dirty="0" smtClean="0">
                <a:ln>
                  <a:noFill/>
                </a:ln>
                <a:solidFill>
                  <a:srgbClr val="503C68"/>
                </a:solidFill>
                <a:effectLst/>
                <a:uLnTx/>
                <a:uFillTx/>
                <a:latin typeface="Segoe Print" pitchFamily="2" charset="0"/>
                <a:ea typeface="+mn-ea"/>
                <a:cs typeface="+mn-cs"/>
              </a:rPr>
              <a:t> start to retrieve search results you have already seen</a:t>
            </a:r>
            <a:endParaRPr kumimoji="0" lang="en-GB" sz="3200" b="0" i="0" u="none" strike="noStrike" kern="1200" cap="none" spc="0" normalizeH="0" baseline="0" noProof="0" dirty="0" smtClean="0">
              <a:ln>
                <a:noFill/>
              </a:ln>
              <a:solidFill>
                <a:srgbClr val="503C68"/>
              </a:solidFill>
              <a:effectLst/>
              <a:uLnTx/>
              <a:uFillTx/>
              <a:latin typeface="Segoe Print" pitchFamily="2" charset="0"/>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GB" sz="3200" b="0" i="0" u="none" strike="noStrike" kern="1200" cap="none" spc="0" normalizeH="0" baseline="0" noProof="0" dirty="0" smtClean="0">
              <a:ln>
                <a:noFill/>
              </a:ln>
              <a:solidFill>
                <a:srgbClr val="2D223A"/>
              </a:solidFill>
              <a:effectLst/>
              <a:uLnTx/>
              <a:uFillTx/>
              <a:latin typeface="Segoe Print" pitchFamily="2" charset="0"/>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GB" sz="3200" b="0" i="0" u="none" strike="noStrike" kern="1200" cap="none" spc="0" normalizeH="0" baseline="0" noProof="0" dirty="0" smtClean="0">
              <a:ln>
                <a:noFill/>
              </a:ln>
              <a:solidFill>
                <a:srgbClr val="2D223A"/>
              </a:solidFill>
              <a:effectLst/>
              <a:uLnTx/>
              <a:uFillTx/>
              <a:latin typeface="Segoe Print" pitchFamily="2" charset="0"/>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GB" sz="3200" b="0" i="0" u="none" strike="noStrike" kern="1200" cap="none" spc="0" normalizeH="0" baseline="0" noProof="0" dirty="0" smtClean="0">
              <a:ln>
                <a:noFill/>
              </a:ln>
              <a:solidFill>
                <a:srgbClr val="2D223A"/>
              </a:solidFill>
              <a:effectLst/>
              <a:uLnTx/>
              <a:uFillTx/>
              <a:latin typeface="Segoe Print" pitchFamily="2" charset="0"/>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GB" sz="3200" b="0" i="0" u="none" strike="noStrike" kern="1200" cap="none" spc="0" normalizeH="0" baseline="0" noProof="0" dirty="0" smtClean="0">
              <a:ln>
                <a:noFill/>
              </a:ln>
              <a:solidFill>
                <a:srgbClr val="2D223A"/>
              </a:solidFill>
              <a:effectLst/>
              <a:uLnTx/>
              <a:uFillTx/>
              <a:latin typeface="Segoe Print" pitchFamily="2" charset="0"/>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GB" sz="3200" b="0" i="0" u="none" strike="noStrike" kern="1200" cap="none" spc="0" normalizeH="0" baseline="0" noProof="0" dirty="0" smtClean="0">
              <a:ln>
                <a:noFill/>
              </a:ln>
              <a:solidFill>
                <a:srgbClr val="2D223A"/>
              </a:solidFill>
              <a:effectLst/>
              <a:uLnTx/>
              <a:uFillTx/>
              <a:latin typeface="Segoe Print" pitchFamily="2" charset="0"/>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GB" sz="2000" b="0" i="0" u="none" strike="noStrike" kern="1200" cap="none" spc="0" normalizeH="0" baseline="0" noProof="0" dirty="0" smtClean="0">
              <a:ln>
                <a:noFill/>
              </a:ln>
              <a:solidFill>
                <a:srgbClr val="2D223A"/>
              </a:solidFill>
              <a:effectLst/>
              <a:uLnTx/>
              <a:uFillTx/>
              <a:latin typeface="Segoe Print" pitchFamily="2" charset="0"/>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GB" sz="3200" b="0" i="0" u="none" strike="noStrike" kern="1200" cap="none" spc="0" normalizeH="0" baseline="0" noProof="0" dirty="0" smtClean="0">
              <a:ln>
                <a:noFill/>
              </a:ln>
              <a:solidFill>
                <a:srgbClr val="2D223A"/>
              </a:solidFill>
              <a:effectLst/>
              <a:uLnTx/>
              <a:uFillTx/>
              <a:latin typeface="Segoe Print" pitchFamily="2" charset="0"/>
              <a:ea typeface="+mn-ea"/>
              <a:cs typeface="+mn-cs"/>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00166" y="428604"/>
            <a:ext cx="6021200" cy="1015663"/>
          </a:xfrm>
          <a:prstGeom prst="rect">
            <a:avLst/>
          </a:prstGeom>
          <a:noFill/>
        </p:spPr>
        <p:txBody>
          <a:bodyPr wrap="non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n-US" sz="3000" b="1" cap="none" spc="0" dirty="0" smtClean="0">
                <a:ln>
                  <a:prstDash val="solid"/>
                </a:ln>
                <a:solidFill>
                  <a:srgbClr val="2D223A"/>
                </a:solidFill>
                <a:effectLst>
                  <a:outerShdw blurRad="88000" dist="50800" dir="5040000" algn="tl">
                    <a:schemeClr val="accent4">
                      <a:tint val="80000"/>
                      <a:satMod val="250000"/>
                      <a:alpha val="45000"/>
                    </a:schemeClr>
                  </a:outerShdw>
                </a:effectLst>
                <a:latin typeface="Segoe Print" pitchFamily="2" charset="0"/>
              </a:rPr>
              <a:t>Conducting research for your </a:t>
            </a:r>
            <a:br>
              <a:rPr lang="en-US" sz="3000" b="1" cap="none" spc="0" dirty="0" smtClean="0">
                <a:ln>
                  <a:prstDash val="solid"/>
                </a:ln>
                <a:solidFill>
                  <a:srgbClr val="2D223A"/>
                </a:solidFill>
                <a:effectLst>
                  <a:outerShdw blurRad="88000" dist="50800" dir="5040000" algn="tl">
                    <a:schemeClr val="accent4">
                      <a:tint val="80000"/>
                      <a:satMod val="250000"/>
                      <a:alpha val="45000"/>
                    </a:schemeClr>
                  </a:outerShdw>
                </a:effectLst>
                <a:latin typeface="Segoe Print" pitchFamily="2" charset="0"/>
              </a:rPr>
            </a:br>
            <a:r>
              <a:rPr lang="en-US" sz="3000" b="1" cap="none" spc="0" dirty="0" smtClean="0">
                <a:ln>
                  <a:prstDash val="solid"/>
                </a:ln>
                <a:solidFill>
                  <a:srgbClr val="2D223A"/>
                </a:solidFill>
                <a:effectLst>
                  <a:outerShdw blurRad="88000" dist="50800" dir="5040000" algn="tl">
                    <a:schemeClr val="accent4">
                      <a:tint val="80000"/>
                      <a:satMod val="250000"/>
                      <a:alpha val="45000"/>
                    </a:schemeClr>
                  </a:outerShdw>
                </a:effectLst>
                <a:latin typeface="Segoe Print" pitchFamily="2" charset="0"/>
              </a:rPr>
              <a:t>Literatur</a:t>
            </a:r>
            <a:r>
              <a:rPr lang="en-US" sz="3000" b="1" dirty="0" smtClean="0">
                <a:ln>
                  <a:prstDash val="solid"/>
                </a:ln>
                <a:solidFill>
                  <a:srgbClr val="2D223A"/>
                </a:solidFill>
                <a:effectLst>
                  <a:outerShdw blurRad="88000" dist="50800" dir="5040000" algn="tl">
                    <a:schemeClr val="accent4">
                      <a:tint val="80000"/>
                      <a:satMod val="250000"/>
                      <a:alpha val="45000"/>
                    </a:schemeClr>
                  </a:outerShdw>
                </a:effectLst>
                <a:latin typeface="Segoe Print" pitchFamily="2" charset="0"/>
              </a:rPr>
              <a:t>e Review</a:t>
            </a:r>
            <a:endParaRPr lang="en-US" sz="3000" b="1" cap="none" spc="0" dirty="0">
              <a:ln>
                <a:prstDash val="solid"/>
              </a:ln>
              <a:solidFill>
                <a:srgbClr val="2D223A"/>
              </a:solidFill>
              <a:effectLst>
                <a:outerShdw blurRad="88000" dist="50800" dir="5040000" algn="tl">
                  <a:schemeClr val="accent4">
                    <a:tint val="80000"/>
                    <a:satMod val="250000"/>
                    <a:alpha val="45000"/>
                  </a:schemeClr>
                </a:outerShdw>
              </a:effectLst>
              <a:latin typeface="Segoe Print" pitchFamily="2" charset="0"/>
            </a:endParaRPr>
          </a:p>
        </p:txBody>
      </p:sp>
      <p:pic>
        <p:nvPicPr>
          <p:cNvPr id="1026" name="Picture 2" descr="http://www.webdesign-guru.co.uk/icon/wp-content/uploads/tools-button.jpg"/>
          <p:cNvPicPr>
            <a:picLocks noChangeAspect="1" noChangeArrowheads="1"/>
          </p:cNvPicPr>
          <p:nvPr/>
        </p:nvPicPr>
        <p:blipFill>
          <a:blip r:embed="rId2" cstate="print"/>
          <a:srcRect/>
          <a:stretch>
            <a:fillRect/>
          </a:stretch>
        </p:blipFill>
        <p:spPr bwMode="auto">
          <a:xfrm>
            <a:off x="2357422" y="1500174"/>
            <a:ext cx="4286250" cy="4295775"/>
          </a:xfrm>
          <a:prstGeom prst="rect">
            <a:avLst/>
          </a:prstGeom>
          <a:noFill/>
        </p:spPr>
      </p:pic>
      <p:sp>
        <p:nvSpPr>
          <p:cNvPr id="6" name="Rectangle 5"/>
          <p:cNvSpPr/>
          <p:nvPr/>
        </p:nvSpPr>
        <p:spPr>
          <a:xfrm>
            <a:off x="2786050" y="5288340"/>
            <a:ext cx="3331361" cy="1569660"/>
          </a:xfrm>
          <a:prstGeom prst="rect">
            <a:avLst/>
          </a:prstGeom>
          <a:noFill/>
        </p:spPr>
        <p:txBody>
          <a:bodyPr wrap="none" lIns="91440" tIns="45720" rIns="91440" bIns="45720">
            <a:spAutoFit/>
          </a:bodyPr>
          <a:lstStyle/>
          <a:p>
            <a:pPr algn="ctr"/>
            <a:r>
              <a:rPr lang="en-US" sz="9600" b="1" spc="100" dirty="0" smtClean="0">
                <a:ln w="18000">
                  <a:solidFill>
                    <a:srgbClr val="002060"/>
                  </a:solidFill>
                  <a:prstDash val="solid"/>
                </a:ln>
                <a:solidFill>
                  <a:srgbClr val="0070C0"/>
                </a:solidFill>
                <a:effectLst>
                  <a:outerShdw blurRad="25000" dist="20000" dir="16020000" algn="tl">
                    <a:schemeClr val="accent1">
                      <a:satMod val="200000"/>
                      <a:shade val="1000"/>
                      <a:alpha val="60000"/>
                    </a:schemeClr>
                  </a:outerShdw>
                </a:effectLst>
                <a:latin typeface="Segoe Print" pitchFamily="2" charset="0"/>
              </a:rPr>
              <a:t>Tools</a:t>
            </a:r>
            <a:endParaRPr lang="en-US" sz="9600" b="1" cap="none" spc="100" dirty="0">
              <a:ln w="18000">
                <a:solidFill>
                  <a:srgbClr val="002060"/>
                </a:solidFill>
                <a:prstDash val="solid"/>
              </a:ln>
              <a:solidFill>
                <a:srgbClr val="0070C0"/>
              </a:solidFill>
              <a:effectLst>
                <a:outerShdw blurRad="25000" dist="20000" dir="16020000" algn="tl">
                  <a:schemeClr val="accent1">
                    <a:satMod val="200000"/>
                    <a:shade val="1000"/>
                    <a:alpha val="60000"/>
                  </a:schemeClr>
                </a:outerShdw>
              </a:effectLst>
              <a:latin typeface="Segoe Print" pitchFamily="2"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 Box 2"/>
          <p:cNvSpPr txBox="1">
            <a:spLocks noChangeArrowheads="1"/>
          </p:cNvSpPr>
          <p:nvPr/>
        </p:nvSpPr>
        <p:spPr bwMode="auto">
          <a:xfrm>
            <a:off x="500034" y="714356"/>
            <a:ext cx="4146554" cy="369888"/>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GB" b="0" i="0" u="none" strike="noStrike" cap="none" normalizeH="0" baseline="0" dirty="0" smtClean="0">
                <a:ln>
                  <a:noFill/>
                </a:ln>
                <a:solidFill>
                  <a:schemeClr val="tx1"/>
                </a:solidFill>
                <a:effectLst/>
                <a:latin typeface="Calibri" pitchFamily="34" charset="0"/>
                <a:cs typeface="Arial" pitchFamily="34" charset="0"/>
              </a:rPr>
              <a:t>Name of database:</a:t>
            </a:r>
            <a:endParaRPr kumimoji="0" lang="en-US" sz="3200" b="0" i="0" u="none" strike="noStrike" cap="none" normalizeH="0" baseline="0" dirty="0" smtClean="0">
              <a:ln>
                <a:noFill/>
              </a:ln>
              <a:solidFill>
                <a:schemeClr val="tx1"/>
              </a:solidFill>
              <a:effectLst/>
              <a:latin typeface="Arial" pitchFamily="34" charset="0"/>
              <a:cs typeface="Arial" pitchFamily="34" charset="0"/>
            </a:endParaRPr>
          </a:p>
        </p:txBody>
      </p:sp>
      <p:sp>
        <p:nvSpPr>
          <p:cNvPr id="24579" name="Text Box 3"/>
          <p:cNvSpPr txBox="1">
            <a:spLocks noChangeArrowheads="1"/>
          </p:cNvSpPr>
          <p:nvPr/>
        </p:nvSpPr>
        <p:spPr bwMode="auto">
          <a:xfrm>
            <a:off x="2871762" y="1071546"/>
            <a:ext cx="4843509" cy="45085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GB" sz="2000" b="0" i="0" u="none" strike="noStrike" cap="none" normalizeH="0" baseline="0" dirty="0" smtClean="0">
                <a:ln>
                  <a:noFill/>
                </a:ln>
                <a:solidFill>
                  <a:schemeClr val="tx1"/>
                </a:solidFill>
                <a:effectLst/>
                <a:latin typeface="Calibri" pitchFamily="34" charset="0"/>
                <a:cs typeface="Arial" pitchFamily="34" charset="0"/>
              </a:rPr>
              <a:t>Search term used:</a:t>
            </a:r>
            <a:endParaRPr kumimoji="0" lang="en-US" sz="3600" b="0" i="0" u="none" strike="noStrike" cap="none" normalizeH="0" baseline="0" dirty="0" smtClean="0">
              <a:ln>
                <a:noFill/>
              </a:ln>
              <a:solidFill>
                <a:schemeClr val="tx1"/>
              </a:solidFill>
              <a:effectLst/>
              <a:latin typeface="Arial" pitchFamily="34" charset="0"/>
              <a:cs typeface="Arial" pitchFamily="34" charset="0"/>
            </a:endParaRPr>
          </a:p>
        </p:txBody>
      </p:sp>
      <p:sp>
        <p:nvSpPr>
          <p:cNvPr id="24580" name="Text Box 4"/>
          <p:cNvSpPr txBox="1">
            <a:spLocks noChangeArrowheads="1"/>
          </p:cNvSpPr>
          <p:nvPr/>
        </p:nvSpPr>
        <p:spPr bwMode="auto">
          <a:xfrm>
            <a:off x="500034" y="1522396"/>
            <a:ext cx="4046541" cy="3263926"/>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GB" sz="2000" b="0" i="0" u="none" strike="noStrike" cap="none" normalizeH="0" baseline="0" dirty="0" smtClean="0">
                <a:ln>
                  <a:noFill/>
                </a:ln>
                <a:solidFill>
                  <a:schemeClr val="tx1"/>
                </a:solidFill>
                <a:effectLst/>
                <a:latin typeface="Calibri" pitchFamily="34" charset="0"/>
                <a:cs typeface="Arial" pitchFamily="34" charset="0"/>
              </a:rPr>
              <a:t>Possible useful source </a:t>
            </a:r>
          </a:p>
          <a:p>
            <a:pPr marL="0" marR="0" lvl="0" indent="0" algn="l" defTabSz="914400" rtl="0" eaLnBrk="1" fontAlgn="base" latinLnBrk="0" hangingPunct="1">
              <a:lnSpc>
                <a:spcPct val="100000"/>
              </a:lnSpc>
              <a:spcBef>
                <a:spcPct val="0"/>
              </a:spcBef>
              <a:spcAft>
                <a:spcPts val="1000"/>
              </a:spcAft>
              <a:buClrTx/>
              <a:buSzTx/>
              <a:buFontTx/>
              <a:buNone/>
              <a:tabLst/>
            </a:pPr>
            <a:r>
              <a:rPr kumimoji="0" lang="en-GB" sz="2000" b="0" i="0" u="none" strike="noStrike" cap="none" normalizeH="0" baseline="0" dirty="0" smtClean="0">
                <a:ln>
                  <a:noFill/>
                </a:ln>
                <a:solidFill>
                  <a:schemeClr val="tx1"/>
                </a:solidFill>
                <a:effectLst/>
                <a:latin typeface="Calibri" pitchFamily="34" charset="0"/>
                <a:cs typeface="Arial" pitchFamily="34" charset="0"/>
              </a:rPr>
              <a:t>Author:</a:t>
            </a:r>
          </a:p>
          <a:p>
            <a:pPr marL="0" marR="0" lvl="0" indent="0" algn="l" defTabSz="914400" rtl="0" eaLnBrk="1" fontAlgn="base" latinLnBrk="0" hangingPunct="1">
              <a:lnSpc>
                <a:spcPct val="100000"/>
              </a:lnSpc>
              <a:spcBef>
                <a:spcPct val="0"/>
              </a:spcBef>
              <a:spcAft>
                <a:spcPts val="1000"/>
              </a:spcAft>
              <a:buClrTx/>
              <a:buSzTx/>
              <a:buFontTx/>
              <a:buNone/>
              <a:tabLst/>
            </a:pPr>
            <a:r>
              <a:rPr kumimoji="0" lang="en-GB" sz="2000" b="0" i="0" u="none" strike="noStrike" cap="none" normalizeH="0" baseline="0" dirty="0" smtClean="0">
                <a:ln>
                  <a:noFill/>
                </a:ln>
                <a:solidFill>
                  <a:schemeClr val="tx1"/>
                </a:solidFill>
                <a:effectLst/>
                <a:latin typeface="Calibri" pitchFamily="34" charset="0"/>
                <a:cs typeface="Arial" pitchFamily="34" charset="0"/>
              </a:rPr>
              <a:t>Date:</a:t>
            </a:r>
          </a:p>
          <a:p>
            <a:pPr marL="0" marR="0" lvl="0" indent="0" algn="l" defTabSz="914400" rtl="0" eaLnBrk="1" fontAlgn="base" latinLnBrk="0" hangingPunct="1">
              <a:lnSpc>
                <a:spcPct val="100000"/>
              </a:lnSpc>
              <a:spcBef>
                <a:spcPct val="0"/>
              </a:spcBef>
              <a:spcAft>
                <a:spcPts val="1000"/>
              </a:spcAft>
              <a:buClrTx/>
              <a:buSzTx/>
              <a:buFontTx/>
              <a:buNone/>
              <a:tabLst/>
            </a:pPr>
            <a:r>
              <a:rPr kumimoji="0" lang="en-GB" sz="2000" b="0" i="0" u="none" strike="noStrike" cap="none" normalizeH="0" baseline="0" dirty="0" smtClean="0">
                <a:ln>
                  <a:noFill/>
                </a:ln>
                <a:solidFill>
                  <a:schemeClr val="tx1"/>
                </a:solidFill>
                <a:effectLst/>
                <a:latin typeface="Calibri" pitchFamily="34" charset="0"/>
                <a:cs typeface="Arial" pitchFamily="34" charset="0"/>
              </a:rPr>
              <a:t>Title:</a:t>
            </a:r>
          </a:p>
          <a:p>
            <a:pPr marL="0" marR="0" lvl="0" indent="0" algn="l" defTabSz="914400" rtl="0" eaLnBrk="1" fontAlgn="base" latinLnBrk="0" hangingPunct="1">
              <a:lnSpc>
                <a:spcPct val="100000"/>
              </a:lnSpc>
              <a:spcBef>
                <a:spcPct val="0"/>
              </a:spcBef>
              <a:spcAft>
                <a:spcPts val="1000"/>
              </a:spcAft>
              <a:buClrTx/>
              <a:buSzTx/>
              <a:buFontTx/>
              <a:buNone/>
              <a:tabLst/>
            </a:pPr>
            <a:r>
              <a:rPr kumimoji="0" lang="en-GB" sz="2000" b="0" i="0" u="none" strike="noStrike" cap="none" normalizeH="0" baseline="0" dirty="0" smtClean="0">
                <a:ln>
                  <a:noFill/>
                </a:ln>
                <a:solidFill>
                  <a:schemeClr val="tx1"/>
                </a:solidFill>
                <a:effectLst/>
                <a:latin typeface="Calibri" pitchFamily="34" charset="0"/>
                <a:cs typeface="Arial" pitchFamily="34" charset="0"/>
              </a:rPr>
              <a:t>Publisher:</a:t>
            </a:r>
          </a:p>
          <a:p>
            <a:pPr marL="0" marR="0" lvl="0" indent="0" algn="l" defTabSz="914400" rtl="0" eaLnBrk="1" fontAlgn="base" latinLnBrk="0" hangingPunct="1">
              <a:lnSpc>
                <a:spcPct val="100000"/>
              </a:lnSpc>
              <a:spcBef>
                <a:spcPct val="0"/>
              </a:spcBef>
              <a:spcAft>
                <a:spcPts val="1000"/>
              </a:spcAft>
              <a:buClrTx/>
              <a:buSzTx/>
              <a:buFontTx/>
              <a:buNone/>
              <a:tabLst/>
            </a:pPr>
            <a:r>
              <a:rPr kumimoji="0" lang="en-GB" sz="2000" b="0" i="0" u="none" strike="noStrike" cap="none" normalizeH="0" baseline="0" dirty="0" smtClean="0">
                <a:ln>
                  <a:noFill/>
                </a:ln>
                <a:solidFill>
                  <a:schemeClr val="tx1"/>
                </a:solidFill>
                <a:effectLst/>
                <a:latin typeface="Calibri" pitchFamily="34" charset="0"/>
                <a:cs typeface="Arial" pitchFamily="34" charset="0"/>
              </a:rPr>
              <a:t>Place Publication:</a:t>
            </a:r>
          </a:p>
          <a:p>
            <a:pPr marL="0" marR="0" lvl="0" indent="0" algn="l" defTabSz="914400" rtl="0" eaLnBrk="1" fontAlgn="base" latinLnBrk="0" hangingPunct="1">
              <a:lnSpc>
                <a:spcPct val="100000"/>
              </a:lnSpc>
              <a:spcBef>
                <a:spcPct val="0"/>
              </a:spcBef>
              <a:spcAft>
                <a:spcPts val="1000"/>
              </a:spcAft>
              <a:buClrTx/>
              <a:buSzTx/>
              <a:buFontTx/>
              <a:buNone/>
              <a:tabLst/>
            </a:pPr>
            <a:r>
              <a:rPr kumimoji="0" lang="en-GB" sz="2000" b="0" i="0" u="none" strike="noStrike" cap="none" normalizeH="0" baseline="0" dirty="0" smtClean="0">
                <a:ln>
                  <a:noFill/>
                </a:ln>
                <a:solidFill>
                  <a:schemeClr val="tx1"/>
                </a:solidFill>
                <a:effectLst/>
                <a:latin typeface="Calibri" pitchFamily="34" charset="0"/>
                <a:cs typeface="Arial" pitchFamily="34" charset="0"/>
              </a:rPr>
              <a:t>So what?</a:t>
            </a:r>
            <a:endParaRPr kumimoji="0" lang="en-US" sz="3600" b="0" i="0" u="none" strike="noStrike" cap="none" normalizeH="0" baseline="0" dirty="0" smtClean="0">
              <a:ln>
                <a:noFill/>
              </a:ln>
              <a:solidFill>
                <a:schemeClr val="tx1"/>
              </a:solidFill>
              <a:effectLst/>
              <a:latin typeface="Arial" pitchFamily="34" charset="0"/>
              <a:cs typeface="Arial" pitchFamily="34" charset="0"/>
            </a:endParaRPr>
          </a:p>
        </p:txBody>
      </p:sp>
      <p:sp>
        <p:nvSpPr>
          <p:cNvPr id="24581" name="Text Box 5"/>
          <p:cNvSpPr txBox="1">
            <a:spLocks noChangeArrowheads="1"/>
          </p:cNvSpPr>
          <p:nvPr/>
        </p:nvSpPr>
        <p:spPr bwMode="auto">
          <a:xfrm>
            <a:off x="4546574" y="1522396"/>
            <a:ext cx="3525887" cy="276386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GB" sz="2000" b="0" i="0" u="none" strike="noStrike" cap="none" normalizeH="0" baseline="0" dirty="0" smtClean="0">
                <a:ln>
                  <a:noFill/>
                </a:ln>
                <a:solidFill>
                  <a:schemeClr val="tx1"/>
                </a:solidFill>
                <a:effectLst/>
                <a:latin typeface="Calibri" pitchFamily="34" charset="0"/>
                <a:cs typeface="Arial" pitchFamily="34" charset="0"/>
              </a:rPr>
              <a:t>Ideas to follow up</a:t>
            </a:r>
            <a:endParaRPr kumimoji="0" lang="en-US" sz="36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571472" y="1500174"/>
          <a:ext cx="7358117" cy="4321999"/>
        </p:xfrm>
        <a:graphic>
          <a:graphicData uri="http://schemas.openxmlformats.org/drawingml/2006/table">
            <a:tbl>
              <a:tblPr firstRow="1" bandRow="1">
                <a:tableStyleId>{00A15C55-8517-42AA-B614-E9B94910E393}</a:tableStyleId>
              </a:tblPr>
              <a:tblGrid>
                <a:gridCol w="2000264"/>
                <a:gridCol w="1785951"/>
                <a:gridCol w="1785951"/>
                <a:gridCol w="1785951"/>
              </a:tblGrid>
              <a:tr h="392909">
                <a:tc>
                  <a:txBody>
                    <a:bodyPr/>
                    <a:lstStyle/>
                    <a:p>
                      <a:endParaRPr lang="en-GB" dirty="0"/>
                    </a:p>
                  </a:txBody>
                  <a:tcPr/>
                </a:tc>
                <a:tc>
                  <a:txBody>
                    <a:bodyPr/>
                    <a:lstStyle/>
                    <a:p>
                      <a:r>
                        <a:rPr lang="en-GB" dirty="0" smtClean="0"/>
                        <a:t>Theme 1</a:t>
                      </a:r>
                      <a:endParaRPr lang="en-GB" dirty="0"/>
                    </a:p>
                  </a:txBody>
                  <a:tcPr/>
                </a:tc>
                <a:tc>
                  <a:txBody>
                    <a:bodyPr/>
                    <a:lstStyle/>
                    <a:p>
                      <a:r>
                        <a:rPr lang="en-GB" dirty="0" smtClean="0"/>
                        <a:t>Theme 2</a:t>
                      </a:r>
                      <a:endParaRPr lang="en-GB" dirty="0"/>
                    </a:p>
                  </a:txBody>
                  <a:tcPr/>
                </a:tc>
                <a:tc>
                  <a:txBody>
                    <a:bodyPr/>
                    <a:lstStyle/>
                    <a:p>
                      <a:r>
                        <a:rPr lang="en-GB" dirty="0" smtClean="0"/>
                        <a:t>Theme 3</a:t>
                      </a:r>
                      <a:endParaRPr lang="en-GB" dirty="0"/>
                    </a:p>
                  </a:txBody>
                  <a:tcPr/>
                </a:tc>
              </a:tr>
              <a:tr h="392909">
                <a:tc rowSpan="10">
                  <a:txBody>
                    <a:bodyPr/>
                    <a:lstStyle/>
                    <a:p>
                      <a:r>
                        <a:rPr lang="en-GB" dirty="0" smtClean="0">
                          <a:solidFill>
                            <a:srgbClr val="2D223A"/>
                          </a:solidFill>
                        </a:rPr>
                        <a:t>Keywords</a:t>
                      </a:r>
                    </a:p>
                    <a:p>
                      <a:endParaRPr lang="en-GB" dirty="0" smtClean="0">
                        <a:solidFill>
                          <a:srgbClr val="2D223A"/>
                        </a:solidFill>
                      </a:endParaRPr>
                    </a:p>
                    <a:p>
                      <a:r>
                        <a:rPr lang="en-GB" dirty="0" smtClean="0">
                          <a:solidFill>
                            <a:srgbClr val="2D223A"/>
                          </a:solidFill>
                        </a:rPr>
                        <a:t>Include:</a:t>
                      </a:r>
                    </a:p>
                    <a:p>
                      <a:r>
                        <a:rPr lang="en-GB" dirty="0" smtClean="0">
                          <a:solidFill>
                            <a:srgbClr val="7A5F9B"/>
                          </a:solidFill>
                        </a:rPr>
                        <a:t>Synonyms</a:t>
                      </a:r>
                    </a:p>
                    <a:p>
                      <a:r>
                        <a:rPr lang="en-GB" dirty="0" smtClean="0">
                          <a:solidFill>
                            <a:srgbClr val="7A5F9B"/>
                          </a:solidFill>
                        </a:rPr>
                        <a:t>Broader/Narrower</a:t>
                      </a:r>
                      <a:r>
                        <a:rPr lang="en-GB" baseline="0" dirty="0" smtClean="0">
                          <a:solidFill>
                            <a:srgbClr val="7A5F9B"/>
                          </a:solidFill>
                        </a:rPr>
                        <a:t> terms</a:t>
                      </a:r>
                    </a:p>
                    <a:p>
                      <a:r>
                        <a:rPr lang="en-GB" baseline="0" dirty="0" smtClean="0">
                          <a:solidFill>
                            <a:srgbClr val="7A5F9B"/>
                          </a:solidFill>
                        </a:rPr>
                        <a:t>Related terms</a:t>
                      </a:r>
                    </a:p>
                    <a:p>
                      <a:r>
                        <a:rPr lang="en-GB" baseline="0" dirty="0" smtClean="0">
                          <a:solidFill>
                            <a:srgbClr val="7A5F9B"/>
                          </a:solidFill>
                        </a:rPr>
                        <a:t>Alternate spellings</a:t>
                      </a:r>
                    </a:p>
                    <a:p>
                      <a:endParaRPr lang="en-GB" dirty="0" smtClean="0">
                        <a:solidFill>
                          <a:srgbClr val="2D223A"/>
                        </a:solidFill>
                      </a:endParaRPr>
                    </a:p>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r>
              <a:tr h="392909">
                <a:tc vMerge="1">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r>
              <a:tr h="392909">
                <a:tc vMerge="1">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r>
              <a:tr h="392909">
                <a:tc vMerge="1">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r>
              <a:tr h="392909">
                <a:tc vMerge="1">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r>
              <a:tr h="392909">
                <a:tc vMerge="1">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r>
              <a:tr h="392909">
                <a:tc vMerge="1">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r>
              <a:tr h="392909">
                <a:tc vMerge="1">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r>
              <a:tr h="392909">
                <a:tc vMerge="1">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r>
              <a:tr h="392909">
                <a:tc vMerge="1">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r>
            </a:tbl>
          </a:graphicData>
        </a:graphic>
      </p:graphicFrame>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515</TotalTime>
  <Words>483</Words>
  <Application>Microsoft Office PowerPoint</Application>
  <PresentationFormat>On-screen Show (4:3)</PresentationFormat>
  <Paragraphs>124</Paragraphs>
  <Slides>17</Slides>
  <Notes>0</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vector>
  </TitlesOfParts>
  <Company>Westminster Kingsway College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claire.harrop</dc:creator>
  <cp:lastModifiedBy>claire.harrop</cp:lastModifiedBy>
  <cp:revision>62</cp:revision>
  <dcterms:created xsi:type="dcterms:W3CDTF">2011-11-15T09:59:37Z</dcterms:created>
  <dcterms:modified xsi:type="dcterms:W3CDTF">2012-11-15T12:25:21Z</dcterms:modified>
</cp:coreProperties>
</file>